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C998-3A01-461B-B4BD-BE8A46024C5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29F6F-ED1F-4D8C-B6C9-F663818A1E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рина спорт\сасово\img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9" y="6206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Муниципальное  бюджетное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дошкольное образовательное учреждение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детский сад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N 11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«Радуга»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708920"/>
            <a:ext cx="568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Формирование патриотических чувств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через ознакомление дошкольников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с родным городом.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50912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Пескова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А.В.</a:t>
            </a: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404664"/>
            <a:ext cx="288032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«Что мы Родиной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зовём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Дом, где мы с тобой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живём,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березки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вдоль которых,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Рядом с мамой мы идём…»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Степанов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19168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Актуальность.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708920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последнее время в людях пропало чувство гордости за свою Родину, за свой народ, появилось равнодушное отношение друг к другу. Детям стали чужды такие понятия, как милосердие, сочувствие, доброта, понимание. 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Поэтому формирование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патриотических чувств</a:t>
            </a:r>
            <a:r>
              <a:rPr lang="ru-RU" dirty="0"/>
              <a:t>   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(любви и привязанности, преданности и ответственности, желания трудиться на благо родного края), необходимо начинать с раннего возраста.  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сделать? Скорее всего, начинать с малого – рассказать о том месте, где ребенок родился и где живут его близкие, познакомить с историей, природой родного края. Этим и обусловлен выбор направления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моей 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формирование у детей любви и интереса к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родному городу Сасово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их малой Родине.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 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45" y="0"/>
            <a:ext cx="9228645" cy="6974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9087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Цель проекта.  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5" y="1484784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Осуществление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комплексного подхода к воспитанию в духе патриотизма, приобщение дошкольников к истории и культуре родного города, местным достопримечательностям, воспитание любви и привязанности к родному краю.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2492896"/>
            <a:ext cx="304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2129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1.Пробуждать интерес и любовь к русской национальной культуре, народному творчеству, обычаям.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2.Учить видеть  историю вокруг себя (в домах, которые нас окружают, в предметах быта, в названиях улиц)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3.Воспитывать у детей любовь к родине, родному краю, природе через непосредственное обращение к ней, восприятие её красоты и многообразия.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4.Воспитывать у ребёнка любовь и привязанность к семье, родному дому, детскому саду, родной улице, городу.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5.Знакомство с земляками, знаменитыми поэтами, писателями, художниками.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6.Формирование знаний о родном городе-труженике.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 t="-29058" r="-2762"/>
          <a:stretch>
            <a:fillRect/>
          </a:stretch>
        </p:blipFill>
        <p:spPr bwMode="auto">
          <a:xfrm>
            <a:off x="0" y="-1975147"/>
            <a:ext cx="9396536" cy="8833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проект город\DSC01779.JPG"/>
          <p:cNvPicPr>
            <a:picLocks noChangeAspect="1" noChangeArrowheads="1"/>
          </p:cNvPicPr>
          <p:nvPr/>
        </p:nvPicPr>
        <p:blipFill>
          <a:blip r:embed="rId3" cstate="print"/>
          <a:srcRect t="30253" r="1290"/>
          <a:stretch>
            <a:fillRect/>
          </a:stretch>
        </p:blipFill>
        <p:spPr bwMode="auto">
          <a:xfrm>
            <a:off x="323528" y="1988840"/>
            <a:ext cx="3105168" cy="2925869"/>
          </a:xfrm>
          <a:prstGeom prst="rect">
            <a:avLst/>
          </a:prstGeom>
          <a:noFill/>
        </p:spPr>
      </p:pic>
      <p:pic>
        <p:nvPicPr>
          <p:cNvPr id="4100" name="Picture 4" descr="C:\Users\user\Desktop\проект город\i (2).jpg"/>
          <p:cNvPicPr>
            <a:picLocks noChangeAspect="1" noChangeArrowheads="1"/>
          </p:cNvPicPr>
          <p:nvPr/>
        </p:nvPicPr>
        <p:blipFill>
          <a:blip r:embed="rId4" cstate="print"/>
          <a:srcRect t="27004" r="2316" b="17408"/>
          <a:stretch>
            <a:fillRect/>
          </a:stretch>
        </p:blipFill>
        <p:spPr bwMode="auto">
          <a:xfrm>
            <a:off x="3563888" y="3429000"/>
            <a:ext cx="2513503" cy="3096344"/>
          </a:xfrm>
          <a:prstGeom prst="rect">
            <a:avLst/>
          </a:prstGeom>
          <a:noFill/>
        </p:spPr>
      </p:pic>
      <p:pic>
        <p:nvPicPr>
          <p:cNvPr id="4101" name="Picture 5" descr="C:\Users\user\Desktop\проект город\image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7" y="1124744"/>
            <a:ext cx="4520595" cy="2088232"/>
          </a:xfrm>
          <a:prstGeom prst="rect">
            <a:avLst/>
          </a:prstGeom>
          <a:noFill/>
        </p:spPr>
      </p:pic>
      <p:pic>
        <p:nvPicPr>
          <p:cNvPr id="4102" name="Picture 6" descr="C:\Users\user\Desktop\проект город\image (9).jpg"/>
          <p:cNvPicPr>
            <a:picLocks noChangeAspect="1" noChangeArrowheads="1"/>
          </p:cNvPicPr>
          <p:nvPr/>
        </p:nvPicPr>
        <p:blipFill>
          <a:blip r:embed="rId6" cstate="print"/>
          <a:srcRect t="11117" r="2336" b="25855"/>
          <a:stretch>
            <a:fillRect/>
          </a:stretch>
        </p:blipFill>
        <p:spPr bwMode="auto">
          <a:xfrm>
            <a:off x="6372200" y="3429000"/>
            <a:ext cx="2232248" cy="311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66414" cy="7101408"/>
          </a:xfrm>
          <a:prstGeom prst="rect">
            <a:avLst/>
          </a:prstGeom>
          <a:noFill/>
        </p:spPr>
      </p:pic>
      <p:pic>
        <p:nvPicPr>
          <p:cNvPr id="5123" name="Picture 3" descr="C:\Users\user\Desktop\проект город\KRAV8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04664"/>
            <a:ext cx="4104457" cy="2736304"/>
          </a:xfrm>
          <a:prstGeom prst="rect">
            <a:avLst/>
          </a:prstGeom>
          <a:noFill/>
        </p:spPr>
      </p:pic>
      <p:pic>
        <p:nvPicPr>
          <p:cNvPr id="5124" name="Picture 4" descr="C:\Users\user\Desktop\проект город\DSCN7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662"/>
            <a:ext cx="3576396" cy="2682297"/>
          </a:xfrm>
          <a:prstGeom prst="rect">
            <a:avLst/>
          </a:prstGeom>
          <a:noFill/>
        </p:spPr>
      </p:pic>
      <p:pic>
        <p:nvPicPr>
          <p:cNvPr id="5125" name="Picture 5" descr="C:\Users\user\Desktop\проект город\IMG_0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56992"/>
            <a:ext cx="3552382" cy="266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проект город\i.jpg"/>
          <p:cNvPicPr>
            <a:picLocks noChangeAspect="1" noChangeArrowheads="1"/>
          </p:cNvPicPr>
          <p:nvPr/>
        </p:nvPicPr>
        <p:blipFill>
          <a:blip r:embed="rId3" cstate="print"/>
          <a:srcRect l="24151" r="4918" b="3371"/>
          <a:stretch>
            <a:fillRect/>
          </a:stretch>
        </p:blipFill>
        <p:spPr bwMode="auto">
          <a:xfrm>
            <a:off x="899592" y="476672"/>
            <a:ext cx="4348170" cy="2736304"/>
          </a:xfrm>
          <a:prstGeom prst="rect">
            <a:avLst/>
          </a:prstGeom>
          <a:noFill/>
        </p:spPr>
      </p:pic>
      <p:pic>
        <p:nvPicPr>
          <p:cNvPr id="6148" name="Picture 4" descr="C:\Users\user\Desktop\проект город\IMG_1237.JPG"/>
          <p:cNvPicPr>
            <a:picLocks noChangeAspect="1" noChangeArrowheads="1"/>
          </p:cNvPicPr>
          <p:nvPr/>
        </p:nvPicPr>
        <p:blipFill>
          <a:blip r:embed="rId4" cstate="print"/>
          <a:srcRect t="12069" r="-1724" b="7471"/>
          <a:stretch>
            <a:fillRect/>
          </a:stretch>
        </p:blipFill>
        <p:spPr bwMode="auto">
          <a:xfrm>
            <a:off x="899592" y="3327700"/>
            <a:ext cx="4392488" cy="2605713"/>
          </a:xfrm>
          <a:prstGeom prst="rect">
            <a:avLst/>
          </a:prstGeom>
          <a:noFill/>
        </p:spPr>
      </p:pic>
      <p:pic>
        <p:nvPicPr>
          <p:cNvPr id="6149" name="Picture 5" descr="C:\Users\user\Desktop\проект город\DSCN9123.JPG"/>
          <p:cNvPicPr>
            <a:picLocks noChangeAspect="1" noChangeArrowheads="1"/>
          </p:cNvPicPr>
          <p:nvPr/>
        </p:nvPicPr>
        <p:blipFill>
          <a:blip r:embed="rId5" cstate="print"/>
          <a:srcRect r="17683" b="7317"/>
          <a:stretch>
            <a:fillRect/>
          </a:stretch>
        </p:blipFill>
        <p:spPr bwMode="auto">
          <a:xfrm>
            <a:off x="5436096" y="2022444"/>
            <a:ext cx="3456384" cy="291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22"/>
            <a:ext cx="9146972" cy="6877422"/>
          </a:xfrm>
          <a:prstGeom prst="rect">
            <a:avLst/>
          </a:prstGeom>
          <a:noFill/>
        </p:spPr>
      </p:pic>
      <p:pic>
        <p:nvPicPr>
          <p:cNvPr id="7171" name="Picture 3" descr="C:\Users\user\Desktop\проект город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104456" cy="2719202"/>
          </a:xfrm>
          <a:prstGeom prst="rect">
            <a:avLst/>
          </a:prstGeom>
          <a:noFill/>
        </p:spPr>
      </p:pic>
      <p:pic>
        <p:nvPicPr>
          <p:cNvPr id="7172" name="Picture 4" descr="C:\Users\user\Desktop\проект город\DSCN0668.JPG"/>
          <p:cNvPicPr>
            <a:picLocks noChangeAspect="1" noChangeArrowheads="1"/>
          </p:cNvPicPr>
          <p:nvPr/>
        </p:nvPicPr>
        <p:blipFill>
          <a:blip r:embed="rId4" cstate="print"/>
          <a:srcRect b="14016"/>
          <a:stretch>
            <a:fillRect/>
          </a:stretch>
        </p:blipFill>
        <p:spPr bwMode="auto">
          <a:xfrm>
            <a:off x="4644008" y="3429000"/>
            <a:ext cx="4104456" cy="2489588"/>
          </a:xfrm>
          <a:prstGeom prst="rect">
            <a:avLst/>
          </a:prstGeom>
          <a:noFill/>
        </p:spPr>
      </p:pic>
      <p:pic>
        <p:nvPicPr>
          <p:cNvPr id="7173" name="Picture 5" descr="C:\Users\user\Desktop\проект город\imag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56992"/>
            <a:ext cx="3470752" cy="2608388"/>
          </a:xfrm>
          <a:prstGeom prst="rect">
            <a:avLst/>
          </a:prstGeom>
          <a:noFill/>
        </p:spPr>
      </p:pic>
      <p:pic>
        <p:nvPicPr>
          <p:cNvPr id="7174" name="Picture 6" descr="C:\Users\user\Desktop\проект город\imag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9" y="548680"/>
            <a:ext cx="4104456" cy="259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Users\user\Desktop\Арина спорт\сасово\image (5).jpg"/>
          <p:cNvPicPr>
            <a:picLocks noChangeAspect="1" noChangeArrowheads="1"/>
          </p:cNvPicPr>
          <p:nvPr/>
        </p:nvPicPr>
        <p:blipFill>
          <a:blip r:embed="rId3" cstate="print"/>
          <a:srcRect l="6823" t="19686" r="6752" b="9911"/>
          <a:stretch>
            <a:fillRect/>
          </a:stretch>
        </p:blipFill>
        <p:spPr bwMode="auto">
          <a:xfrm>
            <a:off x="539552" y="188640"/>
            <a:ext cx="2565285" cy="3240360"/>
          </a:xfrm>
          <a:prstGeom prst="rect">
            <a:avLst/>
          </a:prstGeom>
          <a:noFill/>
        </p:spPr>
      </p:pic>
      <p:pic>
        <p:nvPicPr>
          <p:cNvPr id="8198" name="Picture 6" descr="C:\Users\user\Desktop\проект город\imageHWOZ02EU.jpg"/>
          <p:cNvPicPr>
            <a:picLocks noChangeAspect="1" noChangeArrowheads="1"/>
          </p:cNvPicPr>
          <p:nvPr/>
        </p:nvPicPr>
        <p:blipFill>
          <a:blip r:embed="rId4" cstate="print"/>
          <a:srcRect l="16981" t="11290" r="15095" b="19713"/>
          <a:stretch>
            <a:fillRect/>
          </a:stretch>
        </p:blipFill>
        <p:spPr bwMode="auto">
          <a:xfrm>
            <a:off x="5076056" y="116632"/>
            <a:ext cx="2138887" cy="3267744"/>
          </a:xfrm>
          <a:prstGeom prst="rect">
            <a:avLst/>
          </a:prstGeom>
          <a:noFill/>
        </p:spPr>
      </p:pic>
      <p:pic>
        <p:nvPicPr>
          <p:cNvPr id="8199" name="Picture 7" descr="C:\Users\user\Desktop\проект город\xPY1wmWGeGQ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452964"/>
            <a:ext cx="4248472" cy="283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Арина спорт\сасово\1625183818_37-kartinkin-com-p-patrioticheskii-fon-krasivie-fon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51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05273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Вывод.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72816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Всё вышеизложенное позволяет сделать вывод: построение образовательного процесса на основе  материалов об истории Сасова помогает решить следующие задачи: формировать любовь к родному краю и интерес к прошлому; развивать эмоционально-ценностное отношение к семье, дому, улице, краю, стране; воспитывать бережное отношение к месту, где появился на свет; формировать умение ориентироваться в ближайшем природном и культурном окружении и отражать это в своей деятельности.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2022-11-28T19:49:58Z</dcterms:created>
  <dcterms:modified xsi:type="dcterms:W3CDTF">2022-11-28T23:06:48Z</dcterms:modified>
</cp:coreProperties>
</file>