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3" r:id="rId10"/>
    <p:sldId id="264" r:id="rId11"/>
    <p:sldId id="282" r:id="rId12"/>
    <p:sldId id="265" r:id="rId13"/>
    <p:sldId id="266" r:id="rId14"/>
    <p:sldId id="267" r:id="rId15"/>
    <p:sldId id="268" r:id="rId16"/>
    <p:sldId id="269" r:id="rId17"/>
    <p:sldId id="284" r:id="rId18"/>
    <p:sldId id="270" r:id="rId19"/>
    <p:sldId id="271" r:id="rId20"/>
    <p:sldId id="286" r:id="rId21"/>
    <p:sldId id="287" r:id="rId22"/>
    <p:sldId id="285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0613" y="990600"/>
            <a:ext cx="6345302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0613" y="4267200"/>
            <a:ext cx="6345302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A8735EA-FD11-41FB-AE2F-CDE6C629CAE4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3A15334B-DE6E-4D47-8B0D-5090AE6A8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15916" y="381000"/>
            <a:ext cx="1429121" cy="57912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0613" y="381000"/>
            <a:ext cx="6230973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A8735EA-FD11-41FB-AE2F-CDE6C629CAE4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3A15334B-DE6E-4D47-8B0D-5090AE6A8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3" y="2057401"/>
            <a:ext cx="6345303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970613" y="4876800"/>
            <a:ext cx="6345303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A8735EA-FD11-41FB-AE2F-CDE6C629CAE4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3A15334B-DE6E-4D47-8B0D-5090AE6A8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0612" y="1676400"/>
            <a:ext cx="3525930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2738" y="1676401"/>
            <a:ext cx="3525930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A8735EA-FD11-41FB-AE2F-CDE6C629CAE4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3A15334B-DE6E-4D47-8B0D-5090AE6A8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612" y="1676400"/>
            <a:ext cx="3526775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0612" y="2516458"/>
            <a:ext cx="3526775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4645026" y="1676400"/>
            <a:ext cx="3528363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516458"/>
            <a:ext cx="3528363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A8735EA-FD11-41FB-AE2F-CDE6C629CAE4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3A15334B-DE6E-4D47-8B0D-5090AE6A8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A8735EA-FD11-41FB-AE2F-CDE6C629CAE4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3A15334B-DE6E-4D47-8B0D-5090AE6A8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A8735EA-FD11-41FB-AE2F-CDE6C629CAE4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3A15334B-DE6E-4D47-8B0D-5090AE6A8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9627" y="1676400"/>
            <a:ext cx="2858244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0612" y="685800"/>
            <a:ext cx="4630356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5829627" y="4191000"/>
            <a:ext cx="2858244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A8735EA-FD11-41FB-AE2F-CDE6C629CAE4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3A15334B-DE6E-4D47-8B0D-5090AE6A8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9627" y="1676400"/>
            <a:ext cx="2858244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142107" y="0"/>
            <a:ext cx="4458862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5829627" y="4191000"/>
            <a:ext cx="2858244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27624" y="0"/>
            <a:ext cx="8516377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381000"/>
            <a:ext cx="7202776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970612" y="1676400"/>
            <a:ext cx="7202776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54085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FA8735EA-FD11-41FB-AE2F-CDE6C629CAE4}" type="datetimeFigureOut">
              <a:rPr lang="ru-RU" smtClean="0"/>
              <a:pPr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039992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A15334B-DE6E-4D47-8B0D-5090AE6A8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все подряд\5973f9515a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144000" cy="641498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57290" y="2071678"/>
            <a:ext cx="64294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25000"/>
                  </a:schemeClr>
                </a:solidFill>
              </a:rPr>
              <a:t>Презентация проекта по </a:t>
            </a:r>
            <a:r>
              <a:rPr lang="ru-RU" sz="3200" b="1" dirty="0" err="1" smtClean="0">
                <a:solidFill>
                  <a:schemeClr val="accent1">
                    <a:lumMod val="25000"/>
                  </a:schemeClr>
                </a:solidFill>
              </a:rPr>
              <a:t>здоровьесбережению</a:t>
            </a:r>
            <a:r>
              <a:rPr lang="ru-RU" sz="3200" b="1" dirty="0" smtClean="0">
                <a:solidFill>
                  <a:schemeClr val="accent1">
                    <a:lumMod val="25000"/>
                  </a:schemeClr>
                </a:solidFill>
              </a:rPr>
              <a:t> в старшей группе с ОНР № 2 « Здоровье в наших руках»</a:t>
            </a:r>
            <a:r>
              <a:rPr lang="ru-RU" sz="3200" b="1" dirty="0" smtClean="0"/>
              <a:t> </a:t>
            </a:r>
          </a:p>
          <a:p>
            <a:pPr algn="ctr"/>
            <a:endParaRPr lang="ru-RU" sz="3200" dirty="0" smtClean="0"/>
          </a:p>
          <a:p>
            <a:pPr algn="ctr"/>
            <a:r>
              <a:rPr lang="ru-RU" sz="3200" dirty="0" smtClean="0">
                <a:solidFill>
                  <a:schemeClr val="accent1">
                    <a:lumMod val="10000"/>
                  </a:schemeClr>
                </a:solidFill>
              </a:rPr>
              <a:t>       </a:t>
            </a:r>
            <a:r>
              <a:rPr lang="ru-RU" sz="2400" dirty="0" smtClean="0">
                <a:solidFill>
                  <a:schemeClr val="accent1">
                    <a:lumMod val="10000"/>
                  </a:schemeClr>
                </a:solidFill>
              </a:rPr>
              <a:t>Воспитатель: Чудакова Е.В</a:t>
            </a:r>
            <a:endParaRPr lang="ru-RU" sz="2400" dirty="0">
              <a:solidFill>
                <a:schemeClr val="accent1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-285776"/>
            <a:ext cx="7202776" cy="2786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dirty="0" smtClean="0"/>
              <a:t>МОЕМ РУКИ ПРАВИЛЬНО.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Все болезни у ребят,</a:t>
            </a:r>
            <a:br>
              <a:rPr lang="ru-RU" sz="3100" dirty="0" smtClean="0"/>
            </a:br>
            <a:r>
              <a:rPr lang="ru-RU" sz="3100" dirty="0" smtClean="0"/>
              <a:t>От микробов, говорят.</a:t>
            </a:r>
            <a:br>
              <a:rPr lang="ru-RU" sz="3100" dirty="0" smtClean="0"/>
            </a:br>
            <a:r>
              <a:rPr lang="ru-RU" sz="3100" dirty="0" smtClean="0"/>
              <a:t>Чтоб всегда здоровым быть</a:t>
            </a:r>
            <a:br>
              <a:rPr lang="ru-RU" sz="3100" dirty="0" smtClean="0"/>
            </a:br>
            <a:r>
              <a:rPr lang="ru-RU" sz="3100" dirty="0" smtClean="0"/>
              <a:t>Надо с мылом и водой дружить.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C:\Users\Admin\Desktop\20200305_1126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14554"/>
            <a:ext cx="4071966" cy="3529018"/>
          </a:xfrm>
          <a:prstGeom prst="rect">
            <a:avLst/>
          </a:prstGeom>
          <a:noFill/>
        </p:spPr>
      </p:pic>
      <p:pic>
        <p:nvPicPr>
          <p:cNvPr id="4099" name="Picture 3" descr="C:\Users\Admin\Desktop\20200305_112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3116"/>
            <a:ext cx="3857620" cy="35719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381000"/>
            <a:ext cx="7202776" cy="29051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/>
              <a:t>Рисование « Здоровый человек», «Человечек заболел» Цель: </a:t>
            </a:r>
            <a:r>
              <a:rPr lang="ru-RU" sz="2200" dirty="0" smtClean="0"/>
              <a:t>Объяснить детям, как витамины влияют на организм человека, о их пользе и значении витаминов для здоровья человека; помочь детям понять, что здоровье зависит от правильного питания -еда должна быть не только вкусной , но и полезно; развивать внимание, мышление, воображение, активный и пассивный словарь; воспитывать у детей желание заботится о своём здоровье.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6" name="Picture 2" descr="C:\Users\Admin\Desktop\20200318_1044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3071810"/>
            <a:ext cx="3354390" cy="3252798"/>
          </a:xfrm>
          <a:prstGeom prst="rect">
            <a:avLst/>
          </a:prstGeom>
          <a:noFill/>
        </p:spPr>
      </p:pic>
      <p:pic>
        <p:nvPicPr>
          <p:cNvPr id="11267" name="Picture 3" descr="C:\Users\Admin\Desktop\20200318_104329.jpg"/>
          <p:cNvPicPr>
            <a:picLocks noChangeAspect="1" noChangeArrowheads="1"/>
          </p:cNvPicPr>
          <p:nvPr/>
        </p:nvPicPr>
        <p:blipFill>
          <a:blip r:embed="rId3" cstate="print"/>
          <a:srcRect r="11718" b="15094"/>
          <a:stretch>
            <a:fillRect/>
          </a:stretch>
        </p:blipFill>
        <p:spPr bwMode="auto">
          <a:xfrm>
            <a:off x="571472" y="3143248"/>
            <a:ext cx="4572000" cy="32147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381000"/>
            <a:ext cx="7202776" cy="233362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Аппликация</a:t>
            </a:r>
            <a:r>
              <a:rPr lang="ru-RU" sz="2000" dirty="0" smtClean="0"/>
              <a:t> </a:t>
            </a:r>
            <a:r>
              <a:rPr lang="ru-RU" sz="2000" b="1" dirty="0" smtClean="0"/>
              <a:t>«Витаминная корзина»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Цель:</a:t>
            </a:r>
            <a:r>
              <a:rPr lang="ru-RU" sz="2000" dirty="0" smtClean="0"/>
              <a:t> учить детей работать в коллективе, вырезать детали аппликации по предварительной разметке, располагать их на общей основе; познакомить детей с понятием “витамины”, сформировать у них представление о необходимости наличия витаминов в организме человека, о полезных продуктах, в которых содержатся витамины;</a:t>
            </a:r>
            <a:br>
              <a:rPr lang="ru-RU" sz="2000" dirty="0" smtClean="0"/>
            </a:br>
            <a:r>
              <a:rPr lang="ru-RU" sz="2000" dirty="0" smtClean="0"/>
              <a:t>воспитать у детей потребность правильно питаться;</a:t>
            </a:r>
            <a:br>
              <a:rPr lang="ru-RU" sz="2000" dirty="0" smtClean="0"/>
            </a:br>
            <a:r>
              <a:rPr lang="ru-RU" sz="2000" dirty="0" smtClean="0"/>
              <a:t>развивать мелкую моторику рук, творческие способности.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 descr="C:\Users\Admin\Desktop\20200306_161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2712"/>
          <a:stretch>
            <a:fillRect/>
          </a:stretch>
        </p:blipFill>
        <p:spPr bwMode="auto">
          <a:xfrm>
            <a:off x="1571604" y="2357430"/>
            <a:ext cx="5994400" cy="39242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381000"/>
            <a:ext cx="7202776" cy="211930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Лепка «Витамины в корзине» </a:t>
            </a:r>
            <a:r>
              <a:rPr lang="ru-RU" sz="2400" dirty="0" smtClean="0"/>
              <a:t>Познакомить детей с понятием “витамины”, сформировать у них представление о необходимости наличия витаминов в организме человека. Закрепить знания детей о фруктах и их пользе.</a:t>
            </a:r>
            <a:endParaRPr lang="ru-RU" sz="2400" dirty="0"/>
          </a:p>
        </p:txBody>
      </p:sp>
      <p:pic>
        <p:nvPicPr>
          <p:cNvPr id="6146" name="Picture 2" descr="C:\Users\Admin\Desktop\20200306_1637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5898"/>
          <a:stretch>
            <a:fillRect/>
          </a:stretch>
        </p:blipFill>
        <p:spPr bwMode="auto">
          <a:xfrm>
            <a:off x="5643570" y="3286124"/>
            <a:ext cx="2971809" cy="2357454"/>
          </a:xfrm>
          <a:prstGeom prst="rect">
            <a:avLst/>
          </a:prstGeom>
          <a:noFill/>
        </p:spPr>
      </p:pic>
      <p:pic>
        <p:nvPicPr>
          <p:cNvPr id="6147" name="Picture 3" descr="C:\Users\Admin\Desktop\20200305_103654.jpg"/>
          <p:cNvPicPr>
            <a:picLocks noChangeAspect="1" noChangeArrowheads="1"/>
          </p:cNvPicPr>
          <p:nvPr/>
        </p:nvPicPr>
        <p:blipFill>
          <a:blip r:embed="rId3" cstate="print"/>
          <a:srcRect l="32812" r="7031" b="57291"/>
          <a:stretch>
            <a:fillRect/>
          </a:stretch>
        </p:blipFill>
        <p:spPr bwMode="auto">
          <a:xfrm>
            <a:off x="357158" y="2857496"/>
            <a:ext cx="4500562" cy="292895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381000"/>
            <a:ext cx="7202776" cy="240505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>Цель проведения физкультминуток</a:t>
            </a:r>
            <a:r>
              <a:rPr lang="ru-RU" sz="2200" dirty="0" smtClean="0"/>
              <a:t> – способствовать оздоровлению детей.</a:t>
            </a:r>
            <a:br>
              <a:rPr lang="ru-RU" sz="2200" dirty="0" smtClean="0"/>
            </a:br>
            <a:r>
              <a:rPr lang="ru-RU" sz="2200" dirty="0" smtClean="0"/>
              <a:t>Физические упражнения улучшают кровообращение, работу сердца, легких, способствуют восстановлению положительно-эмоционального состояния.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 descr="C:\Users\Admin\Desktop\20200305_1014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143116"/>
            <a:ext cx="5994400" cy="4495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381000"/>
            <a:ext cx="7202776" cy="13334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Пальчиковая гимнастика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Цель: </a:t>
            </a:r>
            <a:r>
              <a:rPr lang="ru-RU" dirty="0" smtClean="0"/>
              <a:t>развивать мелкую моторику рук, координацию движений.</a:t>
            </a:r>
            <a:endParaRPr lang="ru-RU" dirty="0"/>
          </a:p>
        </p:txBody>
      </p:sp>
      <p:pic>
        <p:nvPicPr>
          <p:cNvPr id="13314" name="Picture 2" descr="C:\Users\Admin\Desktop\20200305_1012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800" y="1676400"/>
            <a:ext cx="5994400" cy="4495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381000"/>
            <a:ext cx="7202776" cy="12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Дидактическая игра «Овощи и фрукты»</a:t>
            </a:r>
            <a:br>
              <a:rPr lang="ru-RU" sz="2800" b="1" dirty="0" smtClean="0"/>
            </a:br>
            <a:r>
              <a:rPr lang="ru-RU" sz="2800" b="1" dirty="0" smtClean="0"/>
              <a:t>Цель:</a:t>
            </a:r>
            <a:r>
              <a:rPr lang="ru-RU" sz="2800" dirty="0" smtClean="0"/>
              <a:t> сформировать у детей представление об овощах и фруктах и их пользе.</a:t>
            </a:r>
            <a:endParaRPr lang="ru-RU" sz="2800" dirty="0"/>
          </a:p>
        </p:txBody>
      </p:sp>
      <p:pic>
        <p:nvPicPr>
          <p:cNvPr id="8194" name="Picture 2" descr="C:\Users\Admin\Desktop\20200227_1536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785926"/>
            <a:ext cx="5994400" cy="4495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381000"/>
            <a:ext cx="7202776" cy="1404926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Дидактическая игра «Режим дня» Цель: </a:t>
            </a:r>
            <a:r>
              <a:rPr lang="ru-RU" sz="2000" dirty="0" smtClean="0"/>
              <a:t>познакомить ребенка с частями суток основными составляющими режима дня, дать знания о необходимости режима дня для здоровья, уточнить представления о предметах, необходимых в разных режимных моментах, развивать связную речь, активизировать словарь.</a:t>
            </a:r>
            <a:endParaRPr lang="ru-RU" sz="2000" dirty="0"/>
          </a:p>
        </p:txBody>
      </p:sp>
      <p:pic>
        <p:nvPicPr>
          <p:cNvPr id="18434" name="Picture 2" descr="C:\Users\Admin\Desktop\20200319_1626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1758"/>
          <a:stretch>
            <a:fillRect/>
          </a:stretch>
        </p:blipFill>
        <p:spPr bwMode="auto">
          <a:xfrm>
            <a:off x="4357686" y="2857496"/>
            <a:ext cx="4140208" cy="3071834"/>
          </a:xfrm>
          <a:prstGeom prst="rect">
            <a:avLst/>
          </a:prstGeom>
          <a:noFill/>
        </p:spPr>
      </p:pic>
      <p:pic>
        <p:nvPicPr>
          <p:cNvPr id="18435" name="Picture 3" descr="C:\Users\Admin\Desktop\20200319_162528.jpg"/>
          <p:cNvPicPr>
            <a:picLocks noChangeAspect="1" noChangeArrowheads="1"/>
          </p:cNvPicPr>
          <p:nvPr/>
        </p:nvPicPr>
        <p:blipFill>
          <a:blip r:embed="rId3" cstate="print"/>
          <a:srcRect r="39844"/>
          <a:stretch>
            <a:fillRect/>
          </a:stretch>
        </p:blipFill>
        <p:spPr bwMode="auto">
          <a:xfrm>
            <a:off x="1142976" y="1928802"/>
            <a:ext cx="3071834" cy="37861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Подвижная игра «Овощи и фрукты»</a:t>
            </a:r>
            <a:br>
              <a:rPr lang="ru-RU" sz="2400" b="1" dirty="0" smtClean="0"/>
            </a:br>
            <a:r>
              <a:rPr lang="ru-RU" sz="2400" b="1" dirty="0" smtClean="0"/>
              <a:t>Цель:</a:t>
            </a:r>
            <a:r>
              <a:rPr lang="ru-RU" sz="2400" dirty="0" smtClean="0"/>
              <a:t> сформировать у детей представление об овощах и фруктах и их пользе.</a:t>
            </a:r>
            <a:endParaRPr lang="ru-RU" sz="2400" dirty="0"/>
          </a:p>
        </p:txBody>
      </p:sp>
      <p:pic>
        <p:nvPicPr>
          <p:cNvPr id="9218" name="Picture 2" descr="C:\Users\Admin\Desktop\20200303_105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800" y="1676400"/>
            <a:ext cx="5994400" cy="4495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Дидактическая игра «Почистим зубки зубастику» Цель: </a:t>
            </a:r>
            <a:r>
              <a:rPr lang="ru-RU" sz="2800" dirty="0" smtClean="0"/>
              <a:t>учить детей чистить зубы правильно.</a:t>
            </a:r>
            <a:endParaRPr lang="ru-RU" sz="2800" dirty="0"/>
          </a:p>
        </p:txBody>
      </p:sp>
      <p:pic>
        <p:nvPicPr>
          <p:cNvPr id="10242" name="Picture 2" descr="C:\Users\Admin\Desktop\20200319_1605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00174"/>
            <a:ext cx="2711448" cy="2681294"/>
          </a:xfrm>
          <a:prstGeom prst="rect">
            <a:avLst/>
          </a:prstGeom>
          <a:noFill/>
        </p:spPr>
      </p:pic>
      <p:pic>
        <p:nvPicPr>
          <p:cNvPr id="10243" name="Picture 3" descr="C:\Users\Admin\Desktop\20200319_160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571612"/>
            <a:ext cx="4286248" cy="3571900"/>
          </a:xfrm>
          <a:prstGeom prst="rect">
            <a:avLst/>
          </a:prstGeom>
          <a:noFill/>
        </p:spPr>
      </p:pic>
      <p:pic>
        <p:nvPicPr>
          <p:cNvPr id="10244" name="Picture 4" descr="C:\Users\Admin\Desktop\20200319_155340.jpg"/>
          <p:cNvPicPr>
            <a:picLocks noChangeAspect="1" noChangeArrowheads="1"/>
          </p:cNvPicPr>
          <p:nvPr/>
        </p:nvPicPr>
        <p:blipFill>
          <a:blip r:embed="rId4" cstate="print"/>
          <a:srcRect r="10937"/>
          <a:stretch>
            <a:fillRect/>
          </a:stretch>
        </p:blipFill>
        <p:spPr bwMode="auto">
          <a:xfrm>
            <a:off x="857224" y="4000504"/>
            <a:ext cx="3357586" cy="26432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285728"/>
            <a:ext cx="7772400" cy="596267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accent1">
                    <a:lumMod val="10000"/>
                  </a:schemeClr>
                </a:solidFill>
              </a:rPr>
              <a:t>Актуальность темы.</a:t>
            </a:r>
            <a:endParaRPr lang="ru-RU" sz="2400" dirty="0" smtClean="0">
              <a:solidFill>
                <a:schemeClr val="accent1">
                  <a:lumMod val="1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1">
                    <a:lumMod val="10000"/>
                  </a:schemeClr>
                </a:solidFill>
              </a:rPr>
              <a:t>Самой актуальной проблемой на сегодняшний день является сохранение и укрепление здоровья детей. Здоровье рассматривается как полное физическое, психическое и социальное благополучие, как гармоничное состояние организма, которое позволяет человеку быть активным в своей жизни, добиваться успехов в различной деятельности. Для достижения гармонии с природой, самими собой необходимо учиться заботится о своем здоровье с детства. Очень важным на сегодняшний день является формирование у детей дошкольного возраста убеждений в необходимости сохранения своего здоровья и укрепления его посредствам </a:t>
            </a:r>
            <a:r>
              <a:rPr lang="ru-RU" sz="2400" dirty="0" err="1" smtClean="0">
                <a:solidFill>
                  <a:schemeClr val="accent1">
                    <a:lumMod val="10000"/>
                  </a:schemeClr>
                </a:solidFill>
              </a:rPr>
              <a:t>здоровьесберегающих</a:t>
            </a:r>
            <a:r>
              <a:rPr lang="ru-RU" sz="2400" dirty="0" smtClean="0">
                <a:solidFill>
                  <a:schemeClr val="accent1">
                    <a:lumMod val="10000"/>
                  </a:schemeClr>
                </a:solidFill>
              </a:rPr>
              <a:t> технологий и приобщения к здоровому образу жизни.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Сюжетно- ролевая игра «Больница» </a:t>
            </a:r>
            <a:r>
              <a:rPr lang="ru-RU" sz="2000" dirty="0" smtClean="0"/>
              <a:t> Формировать бережное отношение к своему здоровью, умение проявлять чуткость, заботу к заболевшему человеку.</a:t>
            </a:r>
            <a:endParaRPr lang="ru-RU" sz="20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276" r="7360"/>
          <a:stretch>
            <a:fillRect/>
          </a:stretch>
        </p:blipFill>
        <p:spPr bwMode="auto">
          <a:xfrm>
            <a:off x="642910" y="1500174"/>
            <a:ext cx="271464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 l="23333" r="26111"/>
          <a:stretch>
            <a:fillRect/>
          </a:stretch>
        </p:blipFill>
        <p:spPr bwMode="auto">
          <a:xfrm>
            <a:off x="5357818" y="1571612"/>
            <a:ext cx="292895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/>
          <a:srcRect l="27222" r="19444"/>
          <a:stretch>
            <a:fillRect/>
          </a:stretch>
        </p:blipFill>
        <p:spPr bwMode="auto">
          <a:xfrm>
            <a:off x="1928794" y="3714752"/>
            <a:ext cx="3214710" cy="288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57166"/>
            <a:ext cx="7202776" cy="164307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Сюжетно-ролевая игра «Магазин»</a:t>
            </a:r>
            <a:r>
              <a:rPr lang="ru-RU" sz="2800" dirty="0" smtClean="0"/>
              <a:t> учить взаимодействовать в сюжетах с двумя действующими лицами приучать детей к вежливости, выбирать полезные продукты для здоровья человека.</a:t>
            </a:r>
            <a:endParaRPr lang="ru-RU" sz="28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9833" r="13728"/>
          <a:stretch>
            <a:fillRect/>
          </a:stretch>
        </p:blipFill>
        <p:spPr bwMode="auto">
          <a:xfrm>
            <a:off x="357158" y="2143116"/>
            <a:ext cx="4214810" cy="307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 l="23889" r="25555"/>
          <a:stretch>
            <a:fillRect/>
          </a:stretch>
        </p:blipFill>
        <p:spPr bwMode="auto">
          <a:xfrm>
            <a:off x="5143504" y="3071810"/>
            <a:ext cx="357190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/>
              <a:t>Дидактическая игра « Здоровье- главная ценность». </a:t>
            </a:r>
            <a:r>
              <a:rPr lang="ru-RU" sz="2000" dirty="0" smtClean="0"/>
              <a:t>Дать знания детям о том что главная ценность в жизни человека- это его здоровье, учить детей заботиться о своем здоровье.</a:t>
            </a:r>
            <a:endParaRPr lang="ru-RU" sz="2000" dirty="0"/>
          </a:p>
        </p:txBody>
      </p:sp>
      <p:pic>
        <p:nvPicPr>
          <p:cNvPr id="19458" name="Picture 2" descr="C:\Users\Admin\Desktop\фотки разные\нина алексеевна\20200128_1616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000240"/>
            <a:ext cx="3640142" cy="1966914"/>
          </a:xfrm>
          <a:prstGeom prst="rect">
            <a:avLst/>
          </a:prstGeom>
          <a:noFill/>
        </p:spPr>
      </p:pic>
      <p:pic>
        <p:nvPicPr>
          <p:cNvPr id="19459" name="Picture 3" descr="C:\Users\Admin\Desktop\фотки разные\нина алексеевна\20200128_161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071810"/>
            <a:ext cx="3500462" cy="29289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381000"/>
            <a:ext cx="7202776" cy="240505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>Гимнастика после сна. Цель:</a:t>
            </a:r>
            <a:r>
              <a:rPr lang="ru-RU" sz="2200" dirty="0" smtClean="0"/>
              <a:t> облегчить протекание процессов перехода к состоянию бодрствования после дневного сна.</a:t>
            </a:r>
            <a:br>
              <a:rPr lang="ru-RU" sz="2200" dirty="0" smtClean="0"/>
            </a:br>
            <a:r>
              <a:rPr lang="ru-RU" sz="2200" b="1" dirty="0" smtClean="0"/>
              <a:t>Задачи: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- повысить тонус нервной системы;</a:t>
            </a:r>
            <a:br>
              <a:rPr lang="ru-RU" sz="2200" dirty="0" smtClean="0"/>
            </a:br>
            <a:r>
              <a:rPr lang="ru-RU" sz="2200" dirty="0" smtClean="0"/>
              <a:t>- усилить работу основных систем организма;</a:t>
            </a:r>
            <a:br>
              <a:rPr lang="ru-RU" sz="2200" dirty="0" smtClean="0"/>
            </a:br>
            <a:r>
              <a:rPr lang="ru-RU" sz="2200" dirty="0" smtClean="0"/>
              <a:t>- создать благоприятную эмоциональную атмосферу в группе.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338" name="Picture 2" descr="C:\Users\Admin\Desktop\20200305_115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143116"/>
            <a:ext cx="2711448" cy="2252666"/>
          </a:xfrm>
          <a:prstGeom prst="rect">
            <a:avLst/>
          </a:prstGeom>
          <a:noFill/>
        </p:spPr>
      </p:pic>
      <p:pic>
        <p:nvPicPr>
          <p:cNvPr id="14339" name="Picture 3" descr="C:\Users\Admin\Desktop\20200305_115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786058"/>
            <a:ext cx="3643306" cy="3214710"/>
          </a:xfrm>
          <a:prstGeom prst="rect">
            <a:avLst/>
          </a:prstGeom>
          <a:noFill/>
        </p:spPr>
      </p:pic>
      <p:pic>
        <p:nvPicPr>
          <p:cNvPr id="14340" name="Picture 4" descr="C:\Users\Admin\Desktop\20200305_114948.jpg"/>
          <p:cNvPicPr>
            <a:picLocks noChangeAspect="1" noChangeArrowheads="1"/>
          </p:cNvPicPr>
          <p:nvPr/>
        </p:nvPicPr>
        <p:blipFill>
          <a:blip r:embed="rId4" cstate="print"/>
          <a:srcRect l="3906" t="36458" r="25781"/>
          <a:stretch>
            <a:fillRect/>
          </a:stretch>
        </p:blipFill>
        <p:spPr bwMode="auto">
          <a:xfrm>
            <a:off x="1000100" y="4357694"/>
            <a:ext cx="3571900" cy="22860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381000"/>
            <a:ext cx="7202776" cy="154780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 </a:t>
            </a:r>
            <a:r>
              <a:rPr lang="ru-RU" sz="2400" b="1" dirty="0" smtClean="0"/>
              <a:t>Прогулки по территории детского сада. </a:t>
            </a:r>
            <a:br>
              <a:rPr lang="ru-RU" sz="2400" b="1" dirty="0" smtClean="0"/>
            </a:br>
            <a:r>
              <a:rPr lang="ru-RU" sz="2400" b="1" dirty="0" smtClean="0"/>
              <a:t>Цель прогулки:</a:t>
            </a:r>
            <a:r>
              <a:rPr lang="ru-RU" sz="2400" dirty="0" smtClean="0"/>
              <a:t> Формирование представлений о здоровье, как одной из главных частей человеческой жизни в разных видах деятельности.</a:t>
            </a:r>
            <a:endParaRPr lang="ru-RU" sz="2400" dirty="0"/>
          </a:p>
        </p:txBody>
      </p:sp>
      <p:pic>
        <p:nvPicPr>
          <p:cNvPr id="15362" name="Picture 2" descr="C:\Users\Admin\Desktop\20200303_115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214686"/>
            <a:ext cx="3929058" cy="3429024"/>
          </a:xfrm>
          <a:prstGeom prst="rect">
            <a:avLst/>
          </a:prstGeom>
          <a:noFill/>
        </p:spPr>
      </p:pic>
      <p:pic>
        <p:nvPicPr>
          <p:cNvPr id="15363" name="Picture 3" descr="C:\Users\Admin\Desktop\20200303_1138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5923"/>
          <a:stretch>
            <a:fillRect/>
          </a:stretch>
        </p:blipFill>
        <p:spPr bwMode="auto">
          <a:xfrm>
            <a:off x="285720" y="1928802"/>
            <a:ext cx="4643470" cy="307183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/>
              <a:t>Утренняя гимнастика. Комплексные упражнения с обручами. </a:t>
            </a:r>
            <a:r>
              <a:rPr lang="ru-RU" sz="2000" dirty="0" smtClean="0"/>
              <a:t>Зарядка, которая проводится сразу же после ночного сна, помогает «пробудить» ребенка, усилить деятельность всех органов и систем и организованно начать день в дошкольном учреждении.</a:t>
            </a:r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16386" name="Picture 2" descr="C:\Users\Admin\Desktop\20191203_1518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785926"/>
            <a:ext cx="5994400" cy="4495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/>
              <a:t>Упражнения с мешочками с песком «Попади в цель»</a:t>
            </a:r>
            <a:r>
              <a:rPr lang="ru-RU" sz="2400" b="1" i="1" dirty="0" smtClean="0"/>
              <a:t> </a:t>
            </a:r>
            <a:br>
              <a:rPr lang="ru-RU" sz="2400" b="1" i="1" dirty="0" smtClean="0"/>
            </a:br>
            <a:r>
              <a:rPr lang="ru-RU" sz="2400" dirty="0" smtClean="0"/>
              <a:t>Это упражнение создаст функциональную силу и мышцы для ног, спины, плеч и рук. </a:t>
            </a:r>
            <a:endParaRPr lang="ru-RU" sz="2400" dirty="0"/>
          </a:p>
        </p:txBody>
      </p:sp>
      <p:pic>
        <p:nvPicPr>
          <p:cNvPr id="17410" name="Picture 2" descr="C:\Users\Admin\Desktop\20191203_1533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0672"/>
          <a:stretch>
            <a:fillRect/>
          </a:stretch>
        </p:blipFill>
        <p:spPr bwMode="auto">
          <a:xfrm>
            <a:off x="1574800" y="1676400"/>
            <a:ext cx="5354654" cy="4495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381000"/>
            <a:ext cx="7202776" cy="176211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>Комплексные упражнения с гимнастической палкой. </a:t>
            </a:r>
            <a:r>
              <a:rPr lang="ru-RU" sz="2200" dirty="0" smtClean="0"/>
              <a:t>Использование палки, при занятии физкультурой, позволяет разнообразить известные упражнения и обладает следующими преимуществами:</a:t>
            </a:r>
            <a:br>
              <a:rPr lang="ru-RU" sz="2200" dirty="0" smtClean="0"/>
            </a:br>
            <a:r>
              <a:rPr lang="ru-RU" sz="2200" dirty="0" smtClean="0"/>
              <a:t>Корректирует осанку, помогая удерживать спину прямой и зафиксировать позвоночник.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1506" name="Picture 2" descr="C:\Users\Admin\Desktop\фотки разные\фотоээээээээээээээ\IMG_20191115_152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714488"/>
            <a:ext cx="2786050" cy="2357430"/>
          </a:xfrm>
          <a:prstGeom prst="rect">
            <a:avLst/>
          </a:prstGeom>
          <a:noFill/>
        </p:spPr>
      </p:pic>
      <p:pic>
        <p:nvPicPr>
          <p:cNvPr id="21507" name="Picture 3" descr="C:\Users\Admin\Desktop\фотки разные\фотоээээээээээээээ\IMG_20191115_1522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714488"/>
            <a:ext cx="2357454" cy="2243134"/>
          </a:xfrm>
          <a:prstGeom prst="rect">
            <a:avLst/>
          </a:prstGeom>
          <a:noFill/>
        </p:spPr>
      </p:pic>
      <p:pic>
        <p:nvPicPr>
          <p:cNvPr id="21508" name="Picture 4" descr="C:\Users\Admin\Desktop\фотки разные\фотоээээээээээээээ\IMG_20191115_153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4143380"/>
            <a:ext cx="2714626" cy="2428868"/>
          </a:xfrm>
          <a:prstGeom prst="rect">
            <a:avLst/>
          </a:prstGeom>
          <a:noFill/>
        </p:spPr>
      </p:pic>
      <p:pic>
        <p:nvPicPr>
          <p:cNvPr id="21509" name="Picture 5" descr="C:\Users\Admin\Desktop\фотки разные\фотоээээээээээээээ\IMG_20191115_153159.jpg"/>
          <p:cNvPicPr>
            <a:picLocks noChangeAspect="1" noChangeArrowheads="1"/>
          </p:cNvPicPr>
          <p:nvPr/>
        </p:nvPicPr>
        <p:blipFill>
          <a:blip r:embed="rId5" cstate="print"/>
          <a:srcRect t="18750"/>
          <a:stretch>
            <a:fillRect/>
          </a:stretch>
        </p:blipFill>
        <p:spPr bwMode="auto">
          <a:xfrm>
            <a:off x="5072066" y="4000504"/>
            <a:ext cx="2928940" cy="26431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381000"/>
            <a:ext cx="7202776" cy="2905124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Упражнения «Прокати мяч» </a:t>
            </a:r>
            <a:r>
              <a:rPr lang="ru-RU" sz="2000" dirty="0" smtClean="0"/>
              <a:t>- Формирование стойкого интереса к занятиям физическими  упражнениями, с целью формирования основ здорового образа жизни. Гармоничное физическое развитие. Развивать и  совершенствовать двигательные умения и навыки детей.</a:t>
            </a:r>
            <a:br>
              <a:rPr lang="ru-RU" sz="2000" dirty="0" smtClean="0"/>
            </a:br>
            <a:r>
              <a:rPr lang="ru-RU" sz="2000" dirty="0" smtClean="0"/>
              <a:t>Формировать правильную осанку. Развивать физические качества: быстроту и ловкость, силу и выносливость.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22530" name="Picture 2" descr="C:\Users\Admin\Desktop\фотки разные\фотоээээээээээээээ\IMG_20191115_1536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7860"/>
          <a:stretch>
            <a:fillRect/>
          </a:stretch>
        </p:blipFill>
        <p:spPr bwMode="auto">
          <a:xfrm>
            <a:off x="3000364" y="3143248"/>
            <a:ext cx="3371850" cy="324326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 smtClean="0"/>
              <a:t>Упражнения с мячом. </a:t>
            </a:r>
            <a:r>
              <a:rPr lang="ru-RU" sz="2000" dirty="0" smtClean="0"/>
              <a:t>Формирование стойкого интереса к занятиям физическими  упражнениями, с целью формирования основ здорового образа жизни. Гармоничное физическое развитие.</a:t>
            </a:r>
            <a:endParaRPr lang="ru-RU" sz="2000" dirty="0"/>
          </a:p>
        </p:txBody>
      </p:sp>
      <p:pic>
        <p:nvPicPr>
          <p:cNvPr id="23554" name="Picture 2" descr="C:\Users\Admin\Desktop\фотки разные\фотоээээээээээээээ\IMG_20191115_154451.jpg"/>
          <p:cNvPicPr>
            <a:picLocks noChangeAspect="1" noChangeArrowheads="1"/>
          </p:cNvPicPr>
          <p:nvPr/>
        </p:nvPicPr>
        <p:blipFill>
          <a:blip r:embed="rId2" cstate="print"/>
          <a:srcRect t="18750" b="17708"/>
          <a:stretch>
            <a:fillRect/>
          </a:stretch>
        </p:blipFill>
        <p:spPr bwMode="auto">
          <a:xfrm>
            <a:off x="714348" y="1643050"/>
            <a:ext cx="4071966" cy="3714776"/>
          </a:xfrm>
          <a:prstGeom prst="rect">
            <a:avLst/>
          </a:prstGeom>
          <a:noFill/>
        </p:spPr>
      </p:pic>
      <p:pic>
        <p:nvPicPr>
          <p:cNvPr id="23555" name="Picture 3" descr="C:\Users\Admin\Desktop\фотки разные\фотоээээээээээээээ\IMG_20191115_1545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143116"/>
            <a:ext cx="3371850" cy="35671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1000108"/>
            <a:ext cx="7772400" cy="524829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10000"/>
                  </a:schemeClr>
                </a:solidFill>
              </a:rPr>
              <a:t>Тип проекта:</a:t>
            </a:r>
            <a:r>
              <a:rPr lang="ru-RU" dirty="0" smtClean="0">
                <a:solidFill>
                  <a:schemeClr val="accent1">
                    <a:lumMod val="10000"/>
                  </a:schemeClr>
                </a:solidFill>
              </a:rPr>
              <a:t> </a:t>
            </a:r>
            <a:r>
              <a:rPr lang="ru-RU" dirty="0" smtClean="0">
                <a:solidFill>
                  <a:schemeClr val="accent1">
                    <a:lumMod val="10000"/>
                  </a:schemeClr>
                </a:solidFill>
              </a:rPr>
              <a:t>долгосрочный (Февраль-март)</a:t>
            </a:r>
            <a:endParaRPr lang="ru-RU" dirty="0" smtClean="0">
              <a:solidFill>
                <a:schemeClr val="accent1">
                  <a:lumMod val="1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10000"/>
                  </a:schemeClr>
                </a:solidFill>
              </a:rPr>
              <a:t>Участники проекта:</a:t>
            </a:r>
            <a:r>
              <a:rPr lang="ru-RU" dirty="0" smtClean="0">
                <a:solidFill>
                  <a:schemeClr val="accent1">
                    <a:lumMod val="10000"/>
                  </a:schemeClr>
                </a:solidFill>
              </a:rPr>
              <a:t> воспитатели и дети старшей группы, родители.</a:t>
            </a:r>
          </a:p>
          <a:p>
            <a:r>
              <a:rPr lang="ru-RU" b="1" dirty="0" smtClean="0">
                <a:solidFill>
                  <a:schemeClr val="accent1">
                    <a:lumMod val="10000"/>
                  </a:schemeClr>
                </a:solidFill>
              </a:rPr>
              <a:t>Ожидаемые результаты.</a:t>
            </a:r>
            <a:endParaRPr lang="ru-RU" dirty="0" smtClean="0">
              <a:solidFill>
                <a:schemeClr val="accent1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10000"/>
                  </a:schemeClr>
                </a:solidFill>
              </a:rPr>
              <a:t>1. Овладение элементарными навыками сохранения и укрепления здоровья.</a:t>
            </a:r>
          </a:p>
          <a:p>
            <a:r>
              <a:rPr lang="ru-RU" dirty="0" smtClean="0">
                <a:solidFill>
                  <a:schemeClr val="accent1">
                    <a:lumMod val="10000"/>
                  </a:schemeClr>
                </a:solidFill>
              </a:rPr>
              <a:t>2. Приобретение привычки к ЗОЖ.</a:t>
            </a:r>
          </a:p>
          <a:p>
            <a:r>
              <a:rPr lang="ru-RU" dirty="0" smtClean="0">
                <a:solidFill>
                  <a:schemeClr val="accent1">
                    <a:lumMod val="10000"/>
                  </a:schemeClr>
                </a:solidFill>
              </a:rPr>
              <a:t>3. Повышение знаний родителей о ЗОЖ в дошкольном учреждении.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381000"/>
            <a:ext cx="7202776" cy="22621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/>
              <a:t>Работа с родителями отгадываем кроссворд «Здоровье»</a:t>
            </a:r>
            <a:r>
              <a:rPr lang="ru-RU" sz="2700" b="1" dirty="0" smtClean="0">
                <a:solidFill>
                  <a:schemeClr val="accent1">
                    <a:lumMod val="10000"/>
                  </a:schemeClr>
                </a:solidFill>
              </a:rPr>
              <a:t> </a:t>
            </a:r>
            <a:br>
              <a:rPr lang="ru-RU" sz="2700" b="1" dirty="0" smtClean="0">
                <a:solidFill>
                  <a:schemeClr val="accent1">
                    <a:lumMod val="10000"/>
                  </a:schemeClr>
                </a:solidFill>
              </a:rPr>
            </a:br>
            <a:r>
              <a:rPr lang="ru-RU" sz="2700" dirty="0" smtClean="0">
                <a:solidFill>
                  <a:schemeClr val="accent1">
                    <a:lumMod val="10000"/>
                  </a:schemeClr>
                </a:solidFill>
              </a:rPr>
              <a:t>Развивать творческие и физические способности детей в спортивной деятельности, формировать активную позицию в сохранении и укреплении здоровья детей.</a:t>
            </a:r>
            <a:r>
              <a:rPr lang="ru-RU" dirty="0" smtClean="0">
                <a:solidFill>
                  <a:schemeClr val="accent1">
                    <a:lumMod val="1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10000"/>
                  </a:schemeClr>
                </a:solidFill>
              </a:rPr>
            </a:br>
            <a:endParaRPr lang="ru-RU" dirty="0"/>
          </a:p>
        </p:txBody>
      </p:sp>
      <p:pic>
        <p:nvPicPr>
          <p:cNvPr id="20482" name="Picture 2" descr="C:\Users\Admin\Desktop\фотки разные\нина алексеевна\20200129_0757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285992"/>
            <a:ext cx="2786082" cy="3357586"/>
          </a:xfrm>
          <a:prstGeom prst="rect">
            <a:avLst/>
          </a:prstGeom>
          <a:noFill/>
        </p:spPr>
      </p:pic>
      <p:pic>
        <p:nvPicPr>
          <p:cNvPr id="20484" name="Picture 4" descr="C:\Users\Admin\Desktop\фотки разные\нина алексеевна\20200129_0842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362200"/>
            <a:ext cx="3371850" cy="4495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381000"/>
            <a:ext cx="7202776" cy="3333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Праздник «День защитника Отечества» с папами.</a:t>
            </a:r>
            <a:endParaRPr lang="ru-RU" sz="20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4578" name="Picture 2" descr="H:\23 февраля\IMG_0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2712"/>
          <a:stretch>
            <a:fillRect/>
          </a:stretch>
        </p:blipFill>
        <p:spPr bwMode="auto">
          <a:xfrm>
            <a:off x="928662" y="857232"/>
            <a:ext cx="2286016" cy="2071702"/>
          </a:xfrm>
          <a:prstGeom prst="rect">
            <a:avLst/>
          </a:prstGeom>
          <a:noFill/>
        </p:spPr>
      </p:pic>
      <p:pic>
        <p:nvPicPr>
          <p:cNvPr id="24579" name="Picture 3" descr="H:\23 февраля\IMG_0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857232"/>
            <a:ext cx="2143140" cy="1928826"/>
          </a:xfrm>
          <a:prstGeom prst="rect">
            <a:avLst/>
          </a:prstGeom>
          <a:noFill/>
        </p:spPr>
      </p:pic>
      <p:pic>
        <p:nvPicPr>
          <p:cNvPr id="24580" name="Picture 4" descr="H:\23 февраля\IMG_0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857232"/>
            <a:ext cx="2143108" cy="1928826"/>
          </a:xfrm>
          <a:prstGeom prst="rect">
            <a:avLst/>
          </a:prstGeom>
          <a:noFill/>
        </p:spPr>
      </p:pic>
      <p:pic>
        <p:nvPicPr>
          <p:cNvPr id="24581" name="Picture 5" descr="H:\23 февраля\IMG_01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071810"/>
            <a:ext cx="2286016" cy="1714512"/>
          </a:xfrm>
          <a:prstGeom prst="rect">
            <a:avLst/>
          </a:prstGeom>
          <a:noFill/>
        </p:spPr>
      </p:pic>
      <p:pic>
        <p:nvPicPr>
          <p:cNvPr id="24582" name="Picture 6" descr="H:\23 февраля\IMG_01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3071810"/>
            <a:ext cx="2286016" cy="1785950"/>
          </a:xfrm>
          <a:prstGeom prst="rect">
            <a:avLst/>
          </a:prstGeom>
          <a:noFill/>
        </p:spPr>
      </p:pic>
      <p:pic>
        <p:nvPicPr>
          <p:cNvPr id="24583" name="Picture 7" descr="H:\23 февраля\IMG_01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2857496"/>
            <a:ext cx="2143108" cy="1857388"/>
          </a:xfrm>
          <a:prstGeom prst="rect">
            <a:avLst/>
          </a:prstGeom>
          <a:noFill/>
        </p:spPr>
      </p:pic>
      <p:pic>
        <p:nvPicPr>
          <p:cNvPr id="24584" name="Picture 8" descr="H:\23 февраля\IMG_0182.JPG"/>
          <p:cNvPicPr>
            <a:picLocks noChangeAspect="1" noChangeArrowheads="1"/>
          </p:cNvPicPr>
          <p:nvPr/>
        </p:nvPicPr>
        <p:blipFill>
          <a:blip r:embed="rId8" cstate="print"/>
          <a:srcRect r="33593"/>
          <a:stretch>
            <a:fillRect/>
          </a:stretch>
        </p:blipFill>
        <p:spPr bwMode="auto">
          <a:xfrm>
            <a:off x="3714744" y="4929198"/>
            <a:ext cx="2071670" cy="1714512"/>
          </a:xfrm>
          <a:prstGeom prst="rect">
            <a:avLst/>
          </a:prstGeom>
          <a:noFill/>
        </p:spPr>
      </p:pic>
      <p:pic>
        <p:nvPicPr>
          <p:cNvPr id="24585" name="Picture 9" descr="H:\23 февраля\IMG_0196.JPG"/>
          <p:cNvPicPr>
            <a:picLocks noChangeAspect="1" noChangeArrowheads="1"/>
          </p:cNvPicPr>
          <p:nvPr/>
        </p:nvPicPr>
        <p:blipFill>
          <a:blip r:embed="rId9" cstate="print"/>
          <a:srcRect r="5468"/>
          <a:stretch>
            <a:fillRect/>
          </a:stretch>
        </p:blipFill>
        <p:spPr bwMode="auto">
          <a:xfrm>
            <a:off x="6143636" y="4857736"/>
            <a:ext cx="2285984" cy="1714536"/>
          </a:xfrm>
          <a:prstGeom prst="rect">
            <a:avLst/>
          </a:prstGeom>
          <a:noFill/>
        </p:spPr>
      </p:pic>
      <p:pic>
        <p:nvPicPr>
          <p:cNvPr id="24586" name="Picture 10" descr="H:\23 февраля\IMG_02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48" y="4857760"/>
            <a:ext cx="2428860" cy="17859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Загрузки\Новая папка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842968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285728"/>
            <a:ext cx="7772400" cy="5962672"/>
          </a:xfrm>
        </p:spPr>
        <p:txBody>
          <a:bodyPr>
            <a:normAutofit fontScale="85000" lnSpcReduction="10000"/>
          </a:bodyPr>
          <a:lstStyle/>
          <a:p>
            <a:r>
              <a:rPr lang="ru-RU" sz="2000" b="1" dirty="0" smtClean="0">
                <a:solidFill>
                  <a:schemeClr val="accent1">
                    <a:lumMod val="10000"/>
                  </a:schemeClr>
                </a:solidFill>
              </a:rPr>
              <a:t>Цель проекта.</a:t>
            </a:r>
            <a:endParaRPr lang="ru-RU" sz="2000" dirty="0" smtClean="0">
              <a:solidFill>
                <a:schemeClr val="accent1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1">
                    <a:lumMod val="10000"/>
                  </a:schemeClr>
                </a:solidFill>
              </a:rPr>
              <a:t>Создание благоприятных условий для укрепления гармоничного физического развития ребенка. Формирование потребности в здоровом образе жизни.</a:t>
            </a:r>
          </a:p>
          <a:p>
            <a:r>
              <a:rPr lang="ru-RU" sz="2000" b="1" dirty="0" smtClean="0">
                <a:solidFill>
                  <a:schemeClr val="accent1">
                    <a:lumMod val="10000"/>
                  </a:schemeClr>
                </a:solidFill>
              </a:rPr>
              <a:t>Задачи проекта.</a:t>
            </a:r>
            <a:endParaRPr lang="ru-RU" sz="2000" dirty="0" smtClean="0">
              <a:solidFill>
                <a:schemeClr val="accent1">
                  <a:lumMod val="10000"/>
                </a:schemeClr>
              </a:solidFill>
            </a:endParaRPr>
          </a:p>
          <a:p>
            <a:pPr>
              <a:buNone/>
            </a:pPr>
            <a:r>
              <a:rPr lang="ru-RU" sz="2000" b="1" u="sng" dirty="0" smtClean="0">
                <a:solidFill>
                  <a:schemeClr val="accent1">
                    <a:lumMod val="10000"/>
                  </a:schemeClr>
                </a:solidFill>
              </a:rPr>
              <a:t>Для детей</a:t>
            </a:r>
            <a:r>
              <a:rPr lang="ru-RU" sz="2000" b="1" dirty="0" smtClean="0">
                <a:solidFill>
                  <a:schemeClr val="accent1">
                    <a:lumMod val="10000"/>
                  </a:schemeClr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accent1">
                    <a:lumMod val="10000"/>
                  </a:schemeClr>
                </a:solidFill>
              </a:rPr>
              <a:t>1. Обогатить и закрепить знания о здоровом образе жизни, о пользе физических упражнений и спорта в жизни человека.</a:t>
            </a:r>
          </a:p>
          <a:p>
            <a:r>
              <a:rPr lang="ru-RU" sz="2000" dirty="0" smtClean="0">
                <a:solidFill>
                  <a:schemeClr val="accent1">
                    <a:lumMod val="10000"/>
                  </a:schemeClr>
                </a:solidFill>
              </a:rPr>
              <a:t>2. Развивать у детей интерес к занятиям физической культурой и спортом, умения и навыки сотрудничества через нравственный и эстетический опыт проведения спортивных мероприятий.</a:t>
            </a:r>
          </a:p>
          <a:p>
            <a:r>
              <a:rPr lang="ru-RU" sz="2000" dirty="0" smtClean="0">
                <a:solidFill>
                  <a:schemeClr val="accent1">
                    <a:lumMod val="10000"/>
                  </a:schemeClr>
                </a:solidFill>
              </a:rPr>
              <a:t>3. Воспитывать потребность у детей вести здоровый образ жизни.</a:t>
            </a:r>
          </a:p>
          <a:p>
            <a:r>
              <a:rPr lang="ru-RU" sz="2000" dirty="0" smtClean="0">
                <a:solidFill>
                  <a:schemeClr val="accent1">
                    <a:lumMod val="10000"/>
                  </a:schemeClr>
                </a:solidFill>
              </a:rPr>
              <a:t>4. Воспитывать у детей целеустремленность, организованность, инициативность, трудолюбие.</a:t>
            </a:r>
          </a:p>
          <a:p>
            <a:pPr>
              <a:buNone/>
            </a:pPr>
            <a:r>
              <a:rPr lang="ru-RU" sz="2000" b="1" u="sng" dirty="0" smtClean="0">
                <a:solidFill>
                  <a:schemeClr val="accent1">
                    <a:lumMod val="10000"/>
                  </a:schemeClr>
                </a:solidFill>
              </a:rPr>
              <a:t>Для родителей</a:t>
            </a:r>
            <a:r>
              <a:rPr lang="ru-RU" sz="2000" b="1" dirty="0" smtClean="0">
                <a:solidFill>
                  <a:schemeClr val="accent1">
                    <a:lumMod val="10000"/>
                  </a:schemeClr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accent1">
                    <a:lumMod val="10000"/>
                  </a:schemeClr>
                </a:solidFill>
              </a:rPr>
              <a:t>Развивать творческие и физические способности детей в спортивной деятельности, формировать активную позицию в сохранении и укреплении здоровья детей.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0"/>
            <a:ext cx="7772400" cy="928670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accent1">
                    <a:lumMod val="10000"/>
                  </a:schemeClr>
                </a:solidFill>
              </a:rPr>
              <a:t>Проект проводился в 3 этапа:</a:t>
            </a:r>
            <a:endParaRPr lang="ru-RU" sz="2400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928670"/>
            <a:ext cx="7772400" cy="550072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1800" b="1" dirty="0" smtClean="0">
                <a:solidFill>
                  <a:schemeClr val="accent1">
                    <a:lumMod val="10000"/>
                  </a:schemeClr>
                </a:solidFill>
              </a:rPr>
              <a:t>Подготовительный этап.</a:t>
            </a:r>
            <a:endParaRPr lang="ru-RU" sz="1800" dirty="0" smtClean="0">
              <a:solidFill>
                <a:schemeClr val="accent1">
                  <a:lumMod val="10000"/>
                </a:schemeClr>
              </a:solidFill>
            </a:endParaRPr>
          </a:p>
          <a:p>
            <a:r>
              <a:rPr lang="ru-RU" sz="1800" dirty="0" smtClean="0">
                <a:solidFill>
                  <a:schemeClr val="accent1">
                    <a:lumMod val="10000"/>
                  </a:schemeClr>
                </a:solidFill>
              </a:rPr>
              <a:t>Изучение методической литературы по теме «Здоровье», «Традиционные и нетрадиционные средства оздоровления детей дошкольного возраста».</a:t>
            </a:r>
          </a:p>
          <a:p>
            <a:r>
              <a:rPr lang="ru-RU" sz="1800" dirty="0" smtClean="0">
                <a:solidFill>
                  <a:schemeClr val="accent1">
                    <a:lumMod val="10000"/>
                  </a:schemeClr>
                </a:solidFill>
              </a:rPr>
              <a:t>Составление плана совместной работы с детьми, педагогами и родителями.</a:t>
            </a:r>
          </a:p>
          <a:p>
            <a:r>
              <a:rPr lang="ru-RU" sz="1800" dirty="0" smtClean="0">
                <a:solidFill>
                  <a:schemeClr val="accent1">
                    <a:lumMod val="10000"/>
                  </a:schemeClr>
                </a:solidFill>
              </a:rPr>
              <a:t>Подбор материала и оборудования для занятий, бесед, игр с детьми.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1">
                    <a:lumMod val="10000"/>
                  </a:schemeClr>
                </a:solidFill>
              </a:rPr>
              <a:t>Основной этап.</a:t>
            </a:r>
            <a:endParaRPr lang="ru-RU" sz="1600" dirty="0" smtClean="0">
              <a:solidFill>
                <a:schemeClr val="accent1">
                  <a:lumMod val="1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1">
                    <a:lumMod val="10000"/>
                  </a:schemeClr>
                </a:solidFill>
              </a:rPr>
              <a:t>Чтение художественной литературы,</a:t>
            </a:r>
          </a:p>
          <a:p>
            <a:r>
              <a:rPr lang="ru-RU" sz="1600" dirty="0" smtClean="0">
                <a:solidFill>
                  <a:schemeClr val="accent1">
                    <a:lumMod val="10000"/>
                  </a:schemeClr>
                </a:solidFill>
              </a:rPr>
              <a:t>Загадки об овощах и фруктах; пословицы, поговорки</a:t>
            </a:r>
            <a:r>
              <a:rPr lang="ru-RU" sz="1600" i="1" dirty="0" smtClean="0">
                <a:solidFill>
                  <a:schemeClr val="accent1">
                    <a:lumMod val="10000"/>
                  </a:schemeClr>
                </a:solidFill>
              </a:rPr>
              <a:t>,</a:t>
            </a:r>
            <a:r>
              <a:rPr lang="ru-RU" sz="1600" dirty="0" smtClean="0">
                <a:solidFill>
                  <a:schemeClr val="accent1">
                    <a:lumMod val="10000"/>
                  </a:schemeClr>
                </a:solidFill>
              </a:rPr>
              <a:t> загадки о предметах личной гигиены, </a:t>
            </a:r>
            <a:r>
              <a:rPr lang="ru-RU" sz="1600" dirty="0" err="1" smtClean="0">
                <a:solidFill>
                  <a:schemeClr val="accent1">
                    <a:lumMod val="10000"/>
                  </a:schemeClr>
                </a:solidFill>
              </a:rPr>
              <a:t>потешки</a:t>
            </a:r>
            <a:r>
              <a:rPr lang="ru-RU" sz="1600" dirty="0" smtClean="0">
                <a:solidFill>
                  <a:schemeClr val="accent1">
                    <a:lumMod val="10000"/>
                  </a:schemeClr>
                </a:solidFill>
              </a:rPr>
              <a:t> о здоровье.</a:t>
            </a:r>
          </a:p>
          <a:p>
            <a:r>
              <a:rPr lang="ru-RU" sz="1600" dirty="0" smtClean="0">
                <a:solidFill>
                  <a:schemeClr val="accent1">
                    <a:lumMod val="10000"/>
                  </a:schemeClr>
                </a:solidFill>
              </a:rPr>
              <a:t>Беседы</a:t>
            </a:r>
          </a:p>
          <a:p>
            <a:r>
              <a:rPr lang="ru-RU" sz="1600" dirty="0" smtClean="0">
                <a:solidFill>
                  <a:schemeClr val="accent1">
                    <a:lumMod val="10000"/>
                  </a:schemeClr>
                </a:solidFill>
              </a:rPr>
              <a:t>Дидактические игры</a:t>
            </a:r>
          </a:p>
          <a:p>
            <a:r>
              <a:rPr lang="ru-RU" sz="1600" dirty="0" smtClean="0">
                <a:solidFill>
                  <a:schemeClr val="accent1">
                    <a:lumMod val="10000"/>
                  </a:schemeClr>
                </a:solidFill>
              </a:rPr>
              <a:t>Художественное творчество </a:t>
            </a:r>
          </a:p>
          <a:p>
            <a:r>
              <a:rPr lang="ru-RU" sz="1600" dirty="0" smtClean="0">
                <a:solidFill>
                  <a:schemeClr val="accent1">
                    <a:lumMod val="10000"/>
                  </a:schemeClr>
                </a:solidFill>
              </a:rPr>
              <a:t>Сюжетно-ролевые игры</a:t>
            </a:r>
          </a:p>
          <a:p>
            <a:r>
              <a:rPr lang="ru-RU" sz="1600" dirty="0" smtClean="0">
                <a:solidFill>
                  <a:schemeClr val="accent1">
                    <a:lumMod val="10000"/>
                  </a:schemeClr>
                </a:solidFill>
              </a:rPr>
              <a:t> Консультации для родителей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1">
                    <a:lumMod val="10000"/>
                  </a:schemeClr>
                </a:solidFill>
              </a:rPr>
              <a:t>Заключительный этап.</a:t>
            </a:r>
          </a:p>
          <a:p>
            <a:r>
              <a:rPr lang="ru-RU" sz="1600" dirty="0" smtClean="0">
                <a:solidFill>
                  <a:schemeClr val="accent1">
                    <a:lumMod val="10000"/>
                  </a:schemeClr>
                </a:solidFill>
              </a:rPr>
              <a:t>Подведение итогов.</a:t>
            </a:r>
          </a:p>
          <a:p>
            <a:endParaRPr lang="ru-RU" sz="1600" dirty="0" smtClean="0">
              <a:solidFill>
                <a:schemeClr val="accent1">
                  <a:lumMod val="10000"/>
                </a:schemeClr>
              </a:solidFill>
            </a:endParaRPr>
          </a:p>
          <a:p>
            <a:endParaRPr lang="ru-RU" sz="1600" dirty="0" smtClean="0"/>
          </a:p>
          <a:p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202776" cy="207167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Беседа «Как правильно мыть руки” </a:t>
            </a:r>
            <a:br>
              <a:rPr lang="ru-RU" sz="2400" b="1" dirty="0" smtClean="0"/>
            </a:br>
            <a:r>
              <a:rPr lang="ru-RU" sz="2400" b="1" dirty="0" smtClean="0"/>
              <a:t>Цель: </a:t>
            </a:r>
            <a:r>
              <a:rPr lang="ru-RU" sz="2400" dirty="0" smtClean="0"/>
              <a:t>Воспитывать привычку, мыть руки с мылом перед едой, по мере загрязнения, после пользования туалетом, умение устанавливать последовательность действий.</a:t>
            </a:r>
            <a:endParaRPr lang="ru-RU" sz="2400" dirty="0"/>
          </a:p>
        </p:txBody>
      </p:sp>
      <p:pic>
        <p:nvPicPr>
          <p:cNvPr id="1026" name="Picture 2" descr="C:\Users\Admin\Desktop\20200319_105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500306"/>
            <a:ext cx="3286148" cy="3143272"/>
          </a:xfrm>
          <a:prstGeom prst="rect">
            <a:avLst/>
          </a:prstGeom>
          <a:noFill/>
        </p:spPr>
      </p:pic>
      <p:pic>
        <p:nvPicPr>
          <p:cNvPr id="1027" name="Picture 3" descr="C:\Users\Admin\Desktop\20200319_105352.jpg"/>
          <p:cNvPicPr>
            <a:picLocks noChangeAspect="1" noChangeArrowheads="1"/>
          </p:cNvPicPr>
          <p:nvPr/>
        </p:nvPicPr>
        <p:blipFill>
          <a:blip r:embed="rId3" cstate="print"/>
          <a:srcRect l="21127"/>
          <a:stretch>
            <a:fillRect/>
          </a:stretch>
        </p:blipFill>
        <p:spPr bwMode="auto">
          <a:xfrm>
            <a:off x="4643438" y="2500306"/>
            <a:ext cx="4000496" cy="31432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/>
              <a:t>Беседа с детьми «Здоровые зубки» Цель: </a:t>
            </a:r>
            <a:r>
              <a:rPr lang="ru-RU" sz="2800" dirty="0" smtClean="0"/>
              <a:t>дать некоторые представления о строении и значении зубов</a:t>
            </a:r>
            <a:endParaRPr lang="ru-RU" sz="2800" dirty="0"/>
          </a:p>
        </p:txBody>
      </p:sp>
      <p:pic>
        <p:nvPicPr>
          <p:cNvPr id="2050" name="Picture 2" descr="C:\Users\Admin\Desktop\20200305_100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785926"/>
            <a:ext cx="3371850" cy="4495800"/>
          </a:xfrm>
          <a:prstGeom prst="rect">
            <a:avLst/>
          </a:prstGeom>
          <a:noFill/>
        </p:spPr>
      </p:pic>
      <p:pic>
        <p:nvPicPr>
          <p:cNvPr id="2051" name="Picture 3" descr="C:\Users\Admin\Desktop\20200305_100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857364"/>
            <a:ext cx="3643320" cy="435771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381000"/>
            <a:ext cx="7202776" cy="2119306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Беседа «Я и моё тело» Цель:</a:t>
            </a:r>
            <a:r>
              <a:rPr lang="ru-RU" sz="2000" dirty="0" smtClean="0"/>
              <a:t> закрепить представление детей о строении собственного тела, дать знания о внутренних органах человека и их назначении, закреплять навыки правильного построения и употребления сложноподчинённых предложений. Расширять знания дошкольников о правильном питании, его значении, о взаимосвязи здоровья и питания. Воспитывать желание быть красивыми и здоровыми.</a:t>
            </a:r>
            <a:endParaRPr lang="ru-RU" sz="2000" dirty="0"/>
          </a:p>
        </p:txBody>
      </p:sp>
      <p:pic>
        <p:nvPicPr>
          <p:cNvPr id="3074" name="Picture 2" descr="C:\Users\Admin\Desktop\20200306_1002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500306"/>
            <a:ext cx="3568704" cy="3571900"/>
          </a:xfrm>
          <a:prstGeom prst="rect">
            <a:avLst/>
          </a:prstGeom>
          <a:noFill/>
        </p:spPr>
      </p:pic>
      <p:pic>
        <p:nvPicPr>
          <p:cNvPr id="3075" name="Picture 3" descr="C:\Users\Admin\Desktop\20200306_100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571744"/>
            <a:ext cx="4500594" cy="38576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/>
              <a:t>Беседа" Лук от семи недуг" Цель: </a:t>
            </a:r>
            <a:r>
              <a:rPr lang="ru-RU" sz="2800" dirty="0" smtClean="0"/>
              <a:t>показать значимость лука для здоровья человека. Посадка лука.</a:t>
            </a:r>
            <a:endParaRPr lang="ru-RU" sz="2800" dirty="0"/>
          </a:p>
        </p:txBody>
      </p:sp>
      <p:pic>
        <p:nvPicPr>
          <p:cNvPr id="12290" name="Picture 2" descr="C:\Users\Admin\Desktop\20200312_170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497" r="13898" b="31297"/>
          <a:stretch>
            <a:fillRect/>
          </a:stretch>
        </p:blipFill>
        <p:spPr bwMode="auto">
          <a:xfrm>
            <a:off x="4572000" y="2357430"/>
            <a:ext cx="4143404" cy="2571768"/>
          </a:xfrm>
          <a:prstGeom prst="rect">
            <a:avLst/>
          </a:prstGeom>
          <a:noFill/>
        </p:spPr>
      </p:pic>
      <p:pic>
        <p:nvPicPr>
          <p:cNvPr id="12291" name="Picture 3" descr="C:\Users\Admin\Desktop\20200228_085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14488"/>
            <a:ext cx="3429024" cy="2214578"/>
          </a:xfrm>
          <a:prstGeom prst="rect">
            <a:avLst/>
          </a:prstGeom>
          <a:noFill/>
        </p:spPr>
      </p:pic>
      <p:pic>
        <p:nvPicPr>
          <p:cNvPr id="12292" name="Picture 4" descr="C:\Users\Admin\Desktop\20200228_0856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4071942"/>
            <a:ext cx="3214710" cy="24288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1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_9532183_TF02801109_TF02801109" id="{1C06BAA0-3930-493B-AD60-9265984A33DD}" vid="{F056C7C8-BEFB-4DDF-85DC-215FA76949E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270</TotalTime>
  <Words>386</Words>
  <Application>Microsoft Office PowerPoint</Application>
  <PresentationFormat>Экран (4:3)</PresentationFormat>
  <Paragraphs>68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Тема1</vt:lpstr>
      <vt:lpstr>Слайд 1</vt:lpstr>
      <vt:lpstr>Слайд 2</vt:lpstr>
      <vt:lpstr>Слайд 3</vt:lpstr>
      <vt:lpstr>Слайд 4</vt:lpstr>
      <vt:lpstr>Проект проводился в 3 этапа:</vt:lpstr>
      <vt:lpstr>   Беседа «Как правильно мыть руки”  Цель: Воспитывать привычку, мыть руки с мылом перед едой, по мере загрязнения, после пользования туалетом, умение устанавливать последовательность действий.</vt:lpstr>
      <vt:lpstr>Беседа с детьми «Здоровые зубки» Цель: дать некоторые представления о строении и значении зубов</vt:lpstr>
      <vt:lpstr>Беседа «Я и моё тело» Цель: закрепить представление детей о строении собственного тела, дать знания о внутренних органах человека и их назначении, закреплять навыки правильного построения и употребления сложноподчинённых предложений. Расширять знания дошкольников о правильном питании, его значении, о взаимосвязи здоровья и питания. Воспитывать желание быть красивыми и здоровыми.</vt:lpstr>
      <vt:lpstr>Беседа" Лук от семи недуг" Цель: показать значимость лука для здоровья человека. Посадка лука.</vt:lpstr>
      <vt:lpstr>  МОЕМ РУКИ ПРАВИЛЬНО. Все болезни у ребят, От микробов, говорят. Чтоб всегда здоровым быть Надо с мылом и водой дружить. </vt:lpstr>
      <vt:lpstr>Рисование « Здоровый человек», «Человечек заболел» Цель: Объяснить детям, как витамины влияют на организм человека, о их пользе и значении витаминов для здоровья человека; помочь детям понять, что здоровье зависит от правильного питания -еда должна быть не только вкусной , но и полезно; развивать внимание, мышление, воображение, активный и пассивный словарь; воспитывать у детей желание заботится о своём здоровье. </vt:lpstr>
      <vt:lpstr>Аппликация «Витаминная корзина» Цель: учить детей работать в коллективе, вырезать детали аппликации по предварительной разметке, располагать их на общей основе; познакомить детей с понятием “витамины”, сформировать у них представление о необходимости наличия витаминов в организме человека, о полезных продуктах, в которых содержатся витамины; воспитать у детей потребность правильно питаться; развивать мелкую моторику рук, творческие способности. </vt:lpstr>
      <vt:lpstr>Лепка «Витамины в корзине» Познакомить детей с понятием “витамины”, сформировать у них представление о необходимости наличия витаминов в организме человека. Закрепить знания детей о фруктах и их пользе.</vt:lpstr>
      <vt:lpstr>Цель проведения физкультминуток – способствовать оздоровлению детей. Физические упражнения улучшают кровообращение, работу сердца, легких, способствуют восстановлению положительно-эмоционального состояния.  </vt:lpstr>
      <vt:lpstr>Пальчиковая гимнастика Цель: развивать мелкую моторику рук, координацию движений.</vt:lpstr>
      <vt:lpstr>Дидактическая игра «Овощи и фрукты» Цель: сформировать у детей представление об овощах и фруктах и их пользе.</vt:lpstr>
      <vt:lpstr>Дидактическая игра «Режим дня» Цель: познакомить ребенка с частями суток основными составляющими режима дня, дать знания о необходимости режима дня для здоровья, уточнить представления о предметах, необходимых в разных режимных моментах, развивать связную речь, активизировать словарь.</vt:lpstr>
      <vt:lpstr>Подвижная игра «Овощи и фрукты» Цель: сформировать у детей представление об овощах и фруктах и их пользе.</vt:lpstr>
      <vt:lpstr>Дидактическая игра «Почистим зубки зубастику» Цель: учить детей чистить зубы правильно.</vt:lpstr>
      <vt:lpstr>Сюжетно- ролевая игра «Больница»  Формировать бережное отношение к своему здоровью, умение проявлять чуткость, заботу к заболевшему человеку.</vt:lpstr>
      <vt:lpstr>Сюжетно-ролевая игра «Магазин» учить взаимодействовать в сюжетах с двумя действующими лицами приучать детей к вежливости, выбирать полезные продукты для здоровья человека.</vt:lpstr>
      <vt:lpstr>Дидактическая игра « Здоровье- главная ценность». Дать знания детям о том что главная ценность в жизни человека- это его здоровье, учить детей заботиться о своем здоровье.</vt:lpstr>
      <vt:lpstr>Гимнастика после сна. Цель: облегчить протекание процессов перехода к состоянию бодрствования после дневного сна. Задачи: - повысить тонус нервной системы; - усилить работу основных систем организма; - создать благоприятную эмоциональную атмосферу в группе. </vt:lpstr>
      <vt:lpstr> Прогулки по территории детского сада.  Цель прогулки: Формирование представлений о здоровье, как одной из главных частей человеческой жизни в разных видах деятельности.</vt:lpstr>
      <vt:lpstr>Утренняя гимнастика. Комплексные упражнения с обручами. Зарядка, которая проводится сразу же после ночного сна, помогает «пробудить» ребенка, усилить деятельность всех органов и систем и организованно начать день в дошкольном учреждении. </vt:lpstr>
      <vt:lpstr>Упражнения с мешочками с песком «Попади в цель»  Это упражнение создаст функциональную силу и мышцы для ног, спины, плеч и рук. </vt:lpstr>
      <vt:lpstr>Комплексные упражнения с гимнастической палкой. Использование палки, при занятии физкультурой, позволяет разнообразить известные упражнения и обладает следующими преимуществами: Корректирует осанку, помогая удерживать спину прямой и зафиксировать позвоночник. </vt:lpstr>
      <vt:lpstr>Упражнения «Прокати мяч» - Формирование стойкого интереса к занятиям физическими  упражнениями, с целью формирования основ здорового образа жизни. Гармоничное физическое развитие. Развивать и  совершенствовать двигательные умения и навыки детей. Формировать правильную осанку. Развивать физические качества: быстроту и ловкость, силу и выносливость.  </vt:lpstr>
      <vt:lpstr>Упражнения с мячом. Формирование стойкого интереса к занятиям физическими  упражнениями, с целью формирования основ здорового образа жизни. Гармоничное физическое развитие.</vt:lpstr>
      <vt:lpstr>Работа с родителями отгадываем кроссворд «Здоровье»  Развивать творческие и физические способности детей в спортивной деятельности, формировать активную позицию в сохранении и укреплении здоровья детей. </vt:lpstr>
      <vt:lpstr>Праздник «День защитника Отечества» с папами.</vt:lpstr>
      <vt:lpstr>Слайд 32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31</cp:revision>
  <dcterms:created xsi:type="dcterms:W3CDTF">2020-03-15T12:41:51Z</dcterms:created>
  <dcterms:modified xsi:type="dcterms:W3CDTF">2020-05-10T20:14:10Z</dcterms:modified>
</cp:coreProperties>
</file>