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0" r:id="rId17"/>
    <p:sldId id="281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214290"/>
            <a:ext cx="7772400" cy="1470025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1714488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5">
                    <a:lumMod val="75000"/>
                  </a:schemeClr>
                </a:solidFill>
                <a:latin typeface="Segoe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10.05.2020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165D-0631-498A-952E-100BA51932D6}" type="datetimeFigureOut">
              <a:rPr lang="ru-RU" smtClean="0"/>
              <a:pPr/>
              <a:t>10.05.2020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5C16-6947-4564-8275-27559C5643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10.05.2020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8727" y="2906713"/>
            <a:ext cx="706598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165D-0631-498A-952E-100BA51932D6}" type="datetimeFigureOut">
              <a:rPr lang="ru-RU" smtClean="0"/>
              <a:pPr/>
              <a:t>10.05.2020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5C16-6947-4564-8275-27559C5643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19204" y="4419600"/>
            <a:ext cx="7115196" cy="1143000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604" y="1600200"/>
            <a:ext cx="3528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7404" y="1600200"/>
            <a:ext cx="3528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165D-0631-498A-952E-100BA51932D6}" type="datetimeFigureOut">
              <a:rPr lang="ru-RU" smtClean="0"/>
              <a:pPr/>
              <a:t>10.05.2020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5C16-6947-4564-8275-27559C5643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9504" y="1535113"/>
            <a:ext cx="3528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9504" y="2174875"/>
            <a:ext cx="3528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7404" y="1535113"/>
            <a:ext cx="3528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7404" y="2174875"/>
            <a:ext cx="3528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165D-0631-498A-952E-100BA51932D6}" type="datetimeFigureOut">
              <a:rPr lang="ru-RU" smtClean="0"/>
              <a:pPr/>
              <a:t>10.05.2020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5C16-6947-4564-8275-27559C5643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165D-0631-498A-952E-100BA51932D6}" type="datetimeFigureOut">
              <a:rPr lang="ru-RU" smtClean="0"/>
              <a:pPr/>
              <a:t>10.05.2020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5C16-6947-4564-8275-27559C5643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165D-0631-498A-952E-100BA51932D6}" type="datetimeFigureOut">
              <a:rPr lang="ru-RU" smtClean="0"/>
              <a:pPr/>
              <a:t>10.05.2020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5C16-6947-4564-8275-27559C5643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2B15-2D75-483F-A48E-FD5C223FF891}" type="datetimeFigureOut">
              <a:rPr lang="ru-RU" smtClean="0"/>
              <a:pPr/>
              <a:t>10.05.2020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C6F3-0896-48AB-9AB0-B88176F73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165D-0631-498A-952E-100BA51932D6}" type="datetimeFigureOut">
              <a:rPr lang="ru-RU" smtClean="0"/>
              <a:pPr/>
              <a:t>10.05.2020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5C16-6947-4564-8275-27559C5643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71151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604" y="1600200"/>
            <a:ext cx="71151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6165D-0631-498A-952E-100BA51932D6}" type="datetimeFigureOut">
              <a:rPr lang="ru-RU" smtClean="0"/>
              <a:pPr/>
              <a:t>10.05.2020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85C16-6947-4564-8275-27559C56434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Segoe Print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060"/>
          </a:solidFill>
          <a:latin typeface="Segoe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2060"/>
          </a:solidFill>
          <a:latin typeface="Segoe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060"/>
          </a:solidFill>
          <a:latin typeface="Segoe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060"/>
          </a:solidFill>
          <a:latin typeface="Segoe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060"/>
          </a:solidFill>
          <a:latin typeface="Segoe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14290"/>
            <a:ext cx="7772400" cy="2286016"/>
          </a:xfrm>
        </p:spPr>
        <p:txBody>
          <a:bodyPr>
            <a:normAutofit/>
          </a:bodyPr>
          <a:lstStyle/>
          <a:p>
            <a:r>
              <a:rPr lang="ru-RU" dirty="0" smtClean="0"/>
              <a:t>Презентация проекта</a:t>
            </a:r>
            <a:br>
              <a:rPr lang="ru-RU" dirty="0" smtClean="0"/>
            </a:br>
            <a:r>
              <a:rPr lang="ru-RU" dirty="0" smtClean="0"/>
              <a:t>« Россия моя мастеровая» с детьми старшей группы с ОНР № 2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2714620"/>
            <a:ext cx="7429552" cy="200026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Воспитатель: Чудакова Е.В.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Рисование « Дымковский узор»</a:t>
            </a:r>
            <a:endParaRPr lang="ru-RU" dirty="0"/>
          </a:p>
        </p:txBody>
      </p:sp>
      <p:pic>
        <p:nvPicPr>
          <p:cNvPr id="15361" name="Picture 1" descr="C:\Users\Admin\Desktop\фотоээээээээээээээ\IMG_20191105_1615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1904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Лепка: « Конь»</a:t>
            </a:r>
            <a:endParaRPr lang="ru-RU" dirty="0"/>
          </a:p>
        </p:txBody>
      </p:sp>
      <p:pic>
        <p:nvPicPr>
          <p:cNvPr id="14337" name="Picture 1" descr="C:\Users\Admin\Desktop\фотоээээээээээээээ\IMG_20191106_1041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600200"/>
            <a:ext cx="3968960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Рисование « Петушок»</a:t>
            </a:r>
            <a:endParaRPr lang="ru-RU" dirty="0"/>
          </a:p>
        </p:txBody>
      </p:sp>
      <p:pic>
        <p:nvPicPr>
          <p:cNvPr id="13313" name="Picture 1" descr="C:\Users\Admin\Desktop\фотоээээээээээээээ\IMG_20191107_1533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14422"/>
            <a:ext cx="3531666" cy="2757494"/>
          </a:xfrm>
          <a:prstGeom prst="rect">
            <a:avLst/>
          </a:prstGeom>
          <a:noFill/>
        </p:spPr>
      </p:pic>
      <p:pic>
        <p:nvPicPr>
          <p:cNvPr id="13314" name="Picture 2" descr="C:\Users\Admin\Desktop\фотоээээээээээээээ\IMG_20191107_161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58" y="2928934"/>
            <a:ext cx="4214842" cy="35719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Рисование « Дымковский конь»</a:t>
            </a:r>
            <a:endParaRPr lang="ru-RU" dirty="0"/>
          </a:p>
        </p:txBody>
      </p:sp>
      <p:pic>
        <p:nvPicPr>
          <p:cNvPr id="12289" name="Picture 1" descr="C:\Users\Admin\Desktop\фотоээээээээээээээ\IMG_20191107_1537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1904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Лепка « Дымковский индюк»</a:t>
            </a:r>
            <a:endParaRPr lang="ru-RU" dirty="0"/>
          </a:p>
        </p:txBody>
      </p:sp>
      <p:pic>
        <p:nvPicPr>
          <p:cNvPr id="11265" name="Picture 1" descr="C:\Users\Admin\Desktop\фотоээээээээээээээ\IMG_20191107_164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1904" y="1857364"/>
            <a:ext cx="6034617" cy="42687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7115196" cy="1868478"/>
          </a:xfrm>
        </p:spPr>
        <p:txBody>
          <a:bodyPr>
            <a:normAutofit/>
          </a:bodyPr>
          <a:lstStyle/>
          <a:p>
            <a:r>
              <a:rPr lang="ru-RU" b="1" dirty="0" smtClean="0"/>
              <a:t>3 блок-  Сине – </a:t>
            </a:r>
            <a:r>
              <a:rPr lang="ru-RU" b="1" dirty="0" err="1" smtClean="0"/>
              <a:t>голубое</a:t>
            </a:r>
            <a:r>
              <a:rPr lang="ru-RU" b="1" dirty="0" smtClean="0"/>
              <a:t> чудо Гжели.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10244" name="Picture 4" descr="Картинки по запросу &quot;картинка гжель&quot;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071678"/>
            <a:ext cx="6715172" cy="435769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1604" y="1071546"/>
            <a:ext cx="7115196" cy="5054617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Беседа: «Сине – </a:t>
            </a:r>
            <a:r>
              <a:rPr lang="ru-RU" dirty="0" err="1" smtClean="0"/>
              <a:t>голубое</a:t>
            </a:r>
            <a:r>
              <a:rPr lang="ru-RU" dirty="0" smtClean="0"/>
              <a:t> чудо Гжели.»</a:t>
            </a:r>
          </a:p>
          <a:p>
            <a:r>
              <a:rPr lang="ru-RU" dirty="0" err="1" smtClean="0"/>
              <a:t>Продуктивность:Лепка</a:t>
            </a:r>
            <a:r>
              <a:rPr lang="ru-RU" dirty="0" smtClean="0"/>
              <a:t> «гжельский чайник»,лепка из глины «Собачка»</a:t>
            </a:r>
          </a:p>
          <a:p>
            <a:r>
              <a:rPr lang="ru-RU" dirty="0" smtClean="0"/>
              <a:t>Рисование «цветы гжели» ,</a:t>
            </a:r>
          </a:p>
          <a:p>
            <a:r>
              <a:rPr lang="ru-RU" dirty="0" smtClean="0"/>
              <a:t>Рисование «Роспись вазы узором Гжель»</a:t>
            </a:r>
          </a:p>
          <a:p>
            <a:r>
              <a:rPr lang="ru-RU" dirty="0" smtClean="0"/>
              <a:t>Аппликация «цветы гжели»(коллективная работа в технике мозаики, выполненной обрыванием).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7115196" cy="15112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Беседа: «Сине – </a:t>
            </a:r>
            <a:r>
              <a:rPr lang="ru-RU" dirty="0" err="1" smtClean="0"/>
              <a:t>голубое</a:t>
            </a:r>
            <a:r>
              <a:rPr lang="ru-RU" dirty="0" smtClean="0"/>
              <a:t> чудо Гжели.»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Admin\Desktop\20191206_101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500174"/>
            <a:ext cx="6357982" cy="45720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Рисование «</a:t>
            </a:r>
            <a:r>
              <a:rPr lang="ru-RU" b="1" dirty="0" smtClean="0"/>
              <a:t>Цветы Гжели.»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Picture 1" descr="C:\Users\Admin\Desktop\фотоээээээээээээээ\IMG_20191113_1622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643050"/>
            <a:ext cx="1854404" cy="2000264"/>
          </a:xfrm>
          <a:prstGeom prst="rect">
            <a:avLst/>
          </a:prstGeom>
          <a:noFill/>
        </p:spPr>
      </p:pic>
      <p:pic>
        <p:nvPicPr>
          <p:cNvPr id="5" name="Picture 2" descr="C:\Users\Admin\Desktop\фотоээээээээээээээ\IMG_20191113_162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785926"/>
            <a:ext cx="4500594" cy="464344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7115196" cy="1439850"/>
          </a:xfrm>
        </p:spPr>
        <p:txBody>
          <a:bodyPr>
            <a:normAutofit/>
          </a:bodyPr>
          <a:lstStyle/>
          <a:p>
            <a:r>
              <a:rPr lang="ru-RU" dirty="0" smtClean="0"/>
              <a:t>Лепка «Гжельский чайник»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3" name="Picture 1" descr="C:\Users\Admin\Desktop\фотоээээээээээээээ\IMG_20191115_1626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071546"/>
            <a:ext cx="2714644" cy="2428892"/>
          </a:xfrm>
          <a:prstGeom prst="rect">
            <a:avLst/>
          </a:prstGeom>
          <a:noFill/>
        </p:spPr>
      </p:pic>
      <p:pic>
        <p:nvPicPr>
          <p:cNvPr id="8194" name="Picture 2" descr="C:\Users\Admin\Desktop\фотоээээээээээээээ\IMG_20191115_163709.jpg"/>
          <p:cNvPicPr>
            <a:picLocks noChangeAspect="1" noChangeArrowheads="1"/>
          </p:cNvPicPr>
          <p:nvPr/>
        </p:nvPicPr>
        <p:blipFill>
          <a:blip r:embed="rId3" cstate="print"/>
          <a:srcRect b="31746"/>
          <a:stretch>
            <a:fillRect/>
          </a:stretch>
        </p:blipFill>
        <p:spPr bwMode="auto">
          <a:xfrm>
            <a:off x="1857356" y="3571876"/>
            <a:ext cx="6215074" cy="3071834"/>
          </a:xfrm>
          <a:prstGeom prst="rect">
            <a:avLst/>
          </a:prstGeom>
          <a:noFill/>
        </p:spPr>
      </p:pic>
      <p:pic>
        <p:nvPicPr>
          <p:cNvPr id="8195" name="Picture 3" descr="C:\Users\Admin\Desktop\фотоээээээээээээээ\IMG_20191115_1626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142984"/>
            <a:ext cx="2643188" cy="235745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В наше неспокойное время, полное противоречий и тревог, когда привычными стали слова «безнравственность», «</a:t>
            </a:r>
            <a:r>
              <a:rPr lang="ru-RU" dirty="0" err="1" smtClean="0"/>
              <a:t>бездуховность</a:t>
            </a:r>
            <a:r>
              <a:rPr lang="ru-RU" dirty="0" smtClean="0"/>
              <a:t>», мы всерьез задумываемся о том, какими вырастут нынешние дошкольники. Не получим ли мы в их лице «потерянное поколение», не имеющее никаких нравственных ценностей?</a:t>
            </a:r>
          </a:p>
          <a:p>
            <a:pPr>
              <a:buNone/>
            </a:pPr>
            <a:r>
              <a:rPr lang="ru-RU" dirty="0" smtClean="0"/>
              <a:t>Вопрос в том, как, какими методами воспитывать нравственность. А для этого нет лучшего пути, чем знакомить детей с народными промыслами России, мастерством народных умельцев и русским фольклором. Это позволит нашим детям почувствовать себя частью русского народа, ощутить гордость за свою страну, богатую славными традициями.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Рисование «Роспись вазы узором Гжель»</a:t>
            </a:r>
            <a:endParaRPr lang="ru-RU" dirty="0"/>
          </a:p>
        </p:txBody>
      </p:sp>
      <p:pic>
        <p:nvPicPr>
          <p:cNvPr id="7169" name="Picture 1" descr="C:\Users\Admin\Desktop\20191205_1539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1904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7115196" cy="1368412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Аппликация «цветы гжели»(коллективная работа в технике мозаики, выполненной обрыванием).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5" name="Picture 1" descr="C:\Users\Admin\Desktop\фотоээээээээээээээ\IMG_20191121_154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2595"/>
          <a:stretch>
            <a:fillRect/>
          </a:stretch>
        </p:blipFill>
        <p:spPr bwMode="auto">
          <a:xfrm>
            <a:off x="1142976" y="1000108"/>
            <a:ext cx="2674410" cy="2357454"/>
          </a:xfrm>
          <a:prstGeom prst="rect">
            <a:avLst/>
          </a:prstGeom>
          <a:noFill/>
        </p:spPr>
      </p:pic>
      <p:pic>
        <p:nvPicPr>
          <p:cNvPr id="6146" name="Picture 2" descr="C:\Users\Admin\Desktop\фотоээээээээээээээ\IMG_20191121_160657.jpg"/>
          <p:cNvPicPr>
            <a:picLocks noChangeAspect="1" noChangeArrowheads="1"/>
          </p:cNvPicPr>
          <p:nvPr/>
        </p:nvPicPr>
        <p:blipFill>
          <a:blip r:embed="rId3" cstate="print"/>
          <a:srcRect l="12500" r="15277" b="45833"/>
          <a:stretch>
            <a:fillRect/>
          </a:stretch>
        </p:blipFill>
        <p:spPr bwMode="auto">
          <a:xfrm>
            <a:off x="4714876" y="1428736"/>
            <a:ext cx="3429024" cy="2286016"/>
          </a:xfrm>
          <a:prstGeom prst="rect">
            <a:avLst/>
          </a:prstGeom>
          <a:noFill/>
        </p:spPr>
      </p:pic>
      <p:pic>
        <p:nvPicPr>
          <p:cNvPr id="6147" name="Picture 3" descr="C:\Users\Admin\Desktop\фотоээээээээээээээ\IMG_20191122_085549.jpg"/>
          <p:cNvPicPr>
            <a:picLocks noChangeAspect="1" noChangeArrowheads="1"/>
          </p:cNvPicPr>
          <p:nvPr/>
        </p:nvPicPr>
        <p:blipFill>
          <a:blip r:embed="rId4" cstate="print"/>
          <a:srcRect r="11718" b="15625"/>
          <a:stretch>
            <a:fillRect/>
          </a:stretch>
        </p:blipFill>
        <p:spPr bwMode="auto">
          <a:xfrm>
            <a:off x="2500298" y="4000504"/>
            <a:ext cx="4071966" cy="25003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Лепка из глины «Собачка»</a:t>
            </a:r>
            <a:endParaRPr lang="ru-RU" dirty="0"/>
          </a:p>
        </p:txBody>
      </p:sp>
      <p:pic>
        <p:nvPicPr>
          <p:cNvPr id="5121" name="Picture 1" descr="C:\Users\Admin\Desktop\фотоээээээээээээээ\IMG_20191114_1057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0133"/>
          <a:stretch>
            <a:fillRect/>
          </a:stretch>
        </p:blipFill>
        <p:spPr bwMode="auto">
          <a:xfrm>
            <a:off x="1714480" y="1285860"/>
            <a:ext cx="2928958" cy="3400436"/>
          </a:xfrm>
          <a:prstGeom prst="rect">
            <a:avLst/>
          </a:prstGeom>
          <a:noFill/>
        </p:spPr>
      </p:pic>
      <p:pic>
        <p:nvPicPr>
          <p:cNvPr id="5122" name="Picture 2" descr="C:\Users\Admin\Desktop\фотоээээээээээээээ\IMG_20191114_110805.jpg"/>
          <p:cNvPicPr>
            <a:picLocks noChangeAspect="1" noChangeArrowheads="1"/>
          </p:cNvPicPr>
          <p:nvPr/>
        </p:nvPicPr>
        <p:blipFill>
          <a:blip r:embed="rId3" cstate="print"/>
          <a:srcRect l="23437" t="33333" r="10156"/>
          <a:stretch>
            <a:fillRect/>
          </a:stretch>
        </p:blipFill>
        <p:spPr bwMode="auto">
          <a:xfrm>
            <a:off x="5000628" y="2714620"/>
            <a:ext cx="3428992" cy="328612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4 блок- Золотая хохлома.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100" name="Picture 4" descr="Картинки по запросу &quot;картинка золотая хохлома&quot;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6500858" cy="41434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1604" y="571480"/>
            <a:ext cx="7115196" cy="5554683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Рассказ об истории промысла, особенностях хохломской росписи. Рассматривание иллюстраций.</a:t>
            </a:r>
          </a:p>
          <a:p>
            <a:r>
              <a:rPr lang="ru-RU" dirty="0" smtClean="0"/>
              <a:t>Продуктивность: Рисование «Хохломской узор».</a:t>
            </a:r>
          </a:p>
          <a:p>
            <a:r>
              <a:rPr lang="ru-RU" dirty="0" smtClean="0"/>
              <a:t>Лепка « Хохломская посуда»</a:t>
            </a:r>
          </a:p>
          <a:p>
            <a:r>
              <a:rPr lang="ru-RU" dirty="0" smtClean="0"/>
              <a:t>Аппликация «Хохломской узор»(коллективная работа в технике мозаики, выполненной обрыванием).</a:t>
            </a:r>
          </a:p>
          <a:p>
            <a:r>
              <a:rPr lang="ru-RU" dirty="0" smtClean="0"/>
              <a:t>Роспись « Хохломской индюк».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7115196" cy="25114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Рассказ об истории промысла, особенностях хохломской росписи. Рассматривание иллюстраций.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49" name="Picture 1" descr="C:\Users\Admin\Desktop\20191206_0907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4196" r="8847"/>
          <a:stretch>
            <a:fillRect/>
          </a:stretch>
        </p:blipFill>
        <p:spPr bwMode="auto">
          <a:xfrm>
            <a:off x="2357422" y="2428868"/>
            <a:ext cx="5500726" cy="407196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Рисование « Хохломской узор»</a:t>
            </a:r>
            <a:endParaRPr lang="ru-RU" dirty="0"/>
          </a:p>
        </p:txBody>
      </p:sp>
      <p:pic>
        <p:nvPicPr>
          <p:cNvPr id="1025" name="Picture 1" descr="C:\Users\Admin\Desktop\20191212_1055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5398"/>
          <a:stretch>
            <a:fillRect/>
          </a:stretch>
        </p:blipFill>
        <p:spPr bwMode="auto">
          <a:xfrm>
            <a:off x="2111904" y="1600200"/>
            <a:ext cx="6034617" cy="38290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Лепка « Хохломская посуда»</a:t>
            </a:r>
            <a:endParaRPr lang="ru-RU" dirty="0"/>
          </a:p>
        </p:txBody>
      </p:sp>
      <p:pic>
        <p:nvPicPr>
          <p:cNvPr id="38914" name="Picture 2" descr="C:\Users\Admin\Desktop\20191206_1014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3652"/>
          <a:stretch>
            <a:fillRect/>
          </a:stretch>
        </p:blipFill>
        <p:spPr bwMode="auto">
          <a:xfrm>
            <a:off x="2111904" y="1600201"/>
            <a:ext cx="6034617" cy="361474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Роспись « Хохломской индюк»</a:t>
            </a:r>
            <a:endParaRPr lang="ru-RU" dirty="0"/>
          </a:p>
        </p:txBody>
      </p:sp>
      <p:pic>
        <p:nvPicPr>
          <p:cNvPr id="39938" name="Picture 2" descr="C:\Users\Admin\Desktop\20191219_1555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6345"/>
          <a:stretch>
            <a:fillRect/>
          </a:stretch>
        </p:blipFill>
        <p:spPr bwMode="auto">
          <a:xfrm>
            <a:off x="1285852" y="1285860"/>
            <a:ext cx="2714644" cy="3143272"/>
          </a:xfrm>
          <a:prstGeom prst="rect">
            <a:avLst/>
          </a:prstGeom>
          <a:noFill/>
        </p:spPr>
      </p:pic>
      <p:pic>
        <p:nvPicPr>
          <p:cNvPr id="39939" name="Picture 3" descr="C:\Users\Admin\Desktop\20191219_170827.jpg"/>
          <p:cNvPicPr>
            <a:picLocks noChangeAspect="1" noChangeArrowheads="1"/>
          </p:cNvPicPr>
          <p:nvPr/>
        </p:nvPicPr>
        <p:blipFill>
          <a:blip r:embed="rId3" cstate="print"/>
          <a:srcRect l="26562" r="20312" b="29167"/>
          <a:stretch>
            <a:fillRect/>
          </a:stretch>
        </p:blipFill>
        <p:spPr bwMode="auto">
          <a:xfrm>
            <a:off x="4071934" y="1714488"/>
            <a:ext cx="4857784" cy="48577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7115196" cy="26542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Аппликация «Хохломской узор»(коллективная работа в технике мозаики, выполненной обрыванием).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62" name="Picture 2" descr="C:\Users\Admin\Desktop\20191217_1558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2332037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1604" y="500042"/>
            <a:ext cx="7115196" cy="5626121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/>
              <a:t>Цель</a:t>
            </a:r>
            <a:r>
              <a:rPr lang="ru-RU" dirty="0" smtClean="0"/>
              <a:t>: Дать детям знания о народно – прикладном искусстве. Воспитывать чувство прекрасного и развивать интерес к народному творчеству.</a:t>
            </a:r>
          </a:p>
          <a:p>
            <a:pPr>
              <a:buNone/>
            </a:pPr>
            <a:r>
              <a:rPr lang="ru-RU" b="1" dirty="0" smtClean="0"/>
              <a:t>Задачи</a:t>
            </a:r>
            <a:r>
              <a:rPr lang="ru-RU" dirty="0" smtClean="0"/>
              <a:t>:</a:t>
            </a:r>
          </a:p>
          <a:p>
            <a:pPr>
              <a:buNone/>
            </a:pPr>
            <a:r>
              <a:rPr lang="ru-RU" dirty="0" smtClean="0"/>
              <a:t>1. Формирование у детей эмоциональной отзывчивости и интереса к образцам русского народного декоративно – прикладного искусства, воспитание у детей желания заниматься подобной деятельностью.</a:t>
            </a:r>
          </a:p>
          <a:p>
            <a:pPr>
              <a:buNone/>
            </a:pPr>
            <a:r>
              <a:rPr lang="ru-RU" dirty="0" smtClean="0"/>
              <a:t>2. Формирование обобщенных знаний и умений :</a:t>
            </a:r>
          </a:p>
          <a:p>
            <a:pPr>
              <a:buNone/>
            </a:pPr>
            <a:r>
              <a:rPr lang="ru-RU" dirty="0" smtClean="0"/>
              <a:t>- умение различать стили наиболее известных видов декоративной живописи:</a:t>
            </a:r>
          </a:p>
          <a:p>
            <a:pPr>
              <a:buNone/>
            </a:pPr>
            <a:r>
              <a:rPr lang="ru-RU" dirty="0" smtClean="0"/>
              <a:t>- хохломской, дымковской и гжельской (понимание детьми характерных особенностей изделий различных народных промыслов);</a:t>
            </a:r>
          </a:p>
          <a:p>
            <a:pPr>
              <a:buNone/>
            </a:pPr>
            <a:r>
              <a:rPr lang="ru-RU" dirty="0" smtClean="0"/>
              <a:t>- освоение детьми характерных элементов, колорита, композиции.</a:t>
            </a:r>
          </a:p>
          <a:p>
            <a:pPr>
              <a:buNone/>
            </a:pPr>
            <a:r>
              <a:rPr lang="ru-RU" dirty="0" smtClean="0"/>
              <a:t>3. Умение создавать выразительные узоры на бумаге и объемных предметах. </a:t>
            </a:r>
          </a:p>
          <a:p>
            <a:pPr>
              <a:buNone/>
            </a:pPr>
            <a:r>
              <a:rPr lang="ru-RU" dirty="0" smtClean="0"/>
              <a:t>4. Воспитание при этом чувства формы, ритма, симметрии.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Tx/>
              <a:buChar char="-"/>
            </a:pPr>
            <a:r>
              <a:rPr lang="ru-RU" dirty="0" smtClean="0"/>
              <a:t>У детей появился интерес к образцам русского народного декоративно – прикладного искусства.</a:t>
            </a:r>
          </a:p>
          <a:p>
            <a:pPr>
              <a:buFontTx/>
              <a:buChar char="-"/>
            </a:pPr>
            <a:r>
              <a:rPr lang="ru-RU" dirty="0" smtClean="0"/>
              <a:t>Дети  стали различать стили наиболее известных видов декоративной живописи: хохломской, дымковской и гжельской (понимание детьми характерных особенностей изделий различных народных промыслов);</a:t>
            </a:r>
          </a:p>
          <a:p>
            <a:pPr>
              <a:buNone/>
            </a:pPr>
            <a:r>
              <a:rPr lang="ru-RU" dirty="0" smtClean="0"/>
              <a:t>-  освоение детьми характерных элементов, колорита, композиции.</a:t>
            </a:r>
          </a:p>
          <a:p>
            <a:pPr>
              <a:buNone/>
            </a:pPr>
            <a:r>
              <a:rPr lang="ru-RU" dirty="0" smtClean="0"/>
              <a:t>- Дети с удовольствие рисуют различные стили декоративной живописи.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Результативность проекта</a:t>
            </a:r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грузки\1731054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7127"/>
          <a:stretch>
            <a:fillRect/>
          </a:stretch>
        </p:blipFill>
        <p:spPr bwMode="auto">
          <a:xfrm>
            <a:off x="2189200" y="357166"/>
            <a:ext cx="6454766" cy="53578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1604" y="785794"/>
            <a:ext cx="7115196" cy="534036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/>
              <a:t>Гипотеза</a:t>
            </a:r>
            <a:r>
              <a:rPr lang="ru-RU" dirty="0" smtClean="0"/>
              <a:t>: Проживая в России наши дети мало знакомы с народным искусством. В ходе реализации проекта дети получают знания о народных промыслах России. Будут знать где зарождалась народная игрушка из глины и дерева. Начнут проявлять интерес к народно – прикладному искусству и отражать свои впечатления в продуктивной деятельности.</a:t>
            </a:r>
          </a:p>
          <a:p>
            <a:pPr>
              <a:buNone/>
            </a:pPr>
            <a:r>
              <a:rPr lang="ru-RU" b="1" dirty="0" smtClean="0"/>
              <a:t>Участники проекта</a:t>
            </a:r>
            <a:r>
              <a:rPr lang="ru-RU" dirty="0" smtClean="0"/>
              <a:t>:</a:t>
            </a:r>
          </a:p>
          <a:p>
            <a:r>
              <a:rPr lang="ru-RU" dirty="0" smtClean="0"/>
              <a:t>Дети, воспитатели, родители.</a:t>
            </a:r>
          </a:p>
          <a:p>
            <a:pPr>
              <a:buNone/>
            </a:pPr>
            <a:r>
              <a:rPr lang="ru-RU" b="1" dirty="0" smtClean="0"/>
              <a:t>Сроки проекта: </a:t>
            </a:r>
            <a:r>
              <a:rPr lang="ru-RU" dirty="0" smtClean="0"/>
              <a:t>3 месяца (октябрь, ноябрь, декабрь.)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Проект состоит из 4 блоков: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1. Путешествие в прошлое России.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2. Дымковская игрушка.</a:t>
            </a:r>
          </a:p>
          <a:p>
            <a:pPr>
              <a:buNone/>
            </a:pPr>
            <a:r>
              <a:rPr lang="ru-RU" b="1" dirty="0" smtClean="0"/>
              <a:t>3. Сине – </a:t>
            </a:r>
            <a:r>
              <a:rPr lang="ru-RU" b="1" dirty="0" err="1" smtClean="0"/>
              <a:t>голубое</a:t>
            </a:r>
            <a:r>
              <a:rPr lang="ru-RU" b="1" dirty="0" smtClean="0"/>
              <a:t> чудо Гжели.</a:t>
            </a:r>
          </a:p>
          <a:p>
            <a:pPr>
              <a:buNone/>
            </a:pPr>
            <a:r>
              <a:rPr lang="ru-RU" b="1" dirty="0" smtClean="0"/>
              <a:t>4. Золотая хохлома.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7115196" cy="17256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Путешествие в прошлое России. Беседа о нашем городе Богородицке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9458" name="Picture 2" descr="Картинки по запросу &quot;картинка Богородицк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2214554"/>
            <a:ext cx="5715040" cy="428627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7115196" cy="20827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Продуктивная деятельность</a:t>
            </a:r>
            <a:br>
              <a:rPr lang="ru-RU" dirty="0" smtClean="0"/>
            </a:br>
            <a:r>
              <a:rPr lang="ru-RU" dirty="0" smtClean="0"/>
              <a:t>Рисование герба нашего город Богородицка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1928802"/>
            <a:ext cx="6350335" cy="42862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2 блок- Дымковская игрушка.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17410" name="Picture 2" descr="Картинки по запросу &quot;картинка дымковская игрушка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357298"/>
            <a:ext cx="2286016" cy="2428840"/>
          </a:xfrm>
          <a:prstGeom prst="rect">
            <a:avLst/>
          </a:prstGeom>
          <a:noFill/>
        </p:spPr>
      </p:pic>
      <p:pic>
        <p:nvPicPr>
          <p:cNvPr id="17414" name="Picture 6" descr="Картинки по запросу &quot;картинка дымковская игрушка&quot;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714488"/>
            <a:ext cx="2928958" cy="2571768"/>
          </a:xfrm>
          <a:prstGeom prst="rect">
            <a:avLst/>
          </a:prstGeom>
          <a:noFill/>
        </p:spPr>
      </p:pic>
      <p:pic>
        <p:nvPicPr>
          <p:cNvPr id="17416" name="Picture 8" descr="Картинки по запросу &quot;картинка дымковская игрушка&quot;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3929066"/>
            <a:ext cx="2500330" cy="242886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Рассказ детям о истории дымковской игрушки. Об особенностях ее росписи, колорите. Основных элементах узора.</a:t>
            </a:r>
          </a:p>
          <a:p>
            <a:r>
              <a:rPr lang="ru-RU" dirty="0" smtClean="0"/>
              <a:t>Беседа с детьми:</a:t>
            </a:r>
          </a:p>
          <a:p>
            <a:r>
              <a:rPr lang="ru-RU" dirty="0" smtClean="0"/>
              <a:t>«характерные особенности росписи дымковских игрушек».</a:t>
            </a:r>
          </a:p>
          <a:p>
            <a:r>
              <a:rPr lang="ru-RU" dirty="0" smtClean="0"/>
              <a:t>Продуктивность: Лепка «Конь», «Индюк» </a:t>
            </a:r>
          </a:p>
          <a:p>
            <a:r>
              <a:rPr lang="ru-RU" dirty="0" smtClean="0"/>
              <a:t>Рисование: составление дымковских узоров, «Роспись дымковским узором».</a:t>
            </a:r>
          </a:p>
          <a:p>
            <a:r>
              <a:rPr lang="ru-RU" dirty="0" smtClean="0"/>
              <a:t>Рисование  «Дымковский петушок»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Тема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Тема7</Template>
  <TotalTime>199</TotalTime>
  <Words>666</Words>
  <Application>Microsoft Office PowerPoint</Application>
  <PresentationFormat>Экран (4:3)</PresentationFormat>
  <Paragraphs>66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Тема7</vt:lpstr>
      <vt:lpstr>Презентация проекта « Россия моя мастеровая» с детьми старшей группы с ОНР № 2 </vt:lpstr>
      <vt:lpstr>Актуальность</vt:lpstr>
      <vt:lpstr>Слайд 3</vt:lpstr>
      <vt:lpstr>Слайд 4</vt:lpstr>
      <vt:lpstr>Проект состоит из 4 блоков:</vt:lpstr>
      <vt:lpstr> Путешествие в прошлое России. Беседа о нашем городе Богородицке </vt:lpstr>
      <vt:lpstr>Продуктивная деятельность Рисование герба нашего город Богородицка </vt:lpstr>
      <vt:lpstr>2 блок- Дымковская игрушка. </vt:lpstr>
      <vt:lpstr>Слайд 9</vt:lpstr>
      <vt:lpstr>Рисование « Дымковский узор»</vt:lpstr>
      <vt:lpstr>Лепка: « Конь»</vt:lpstr>
      <vt:lpstr>Рисование « Петушок»</vt:lpstr>
      <vt:lpstr>Рисование « Дымковский конь»</vt:lpstr>
      <vt:lpstr>Лепка « Дымковский индюк»</vt:lpstr>
      <vt:lpstr>3 блок-  Сине – голубое чудо Гжели. </vt:lpstr>
      <vt:lpstr>Слайд 16</vt:lpstr>
      <vt:lpstr>Беседа: «Сине – голубое чудо Гжели.» </vt:lpstr>
      <vt:lpstr>Рисование «Цветы Гжели.» </vt:lpstr>
      <vt:lpstr>Лепка «Гжельский чайник» </vt:lpstr>
      <vt:lpstr>Рисование «Роспись вазы узором Гжель»</vt:lpstr>
      <vt:lpstr>Аппликация «цветы гжели»(коллективная работа в технике мозаики, выполненной обрыванием). </vt:lpstr>
      <vt:lpstr>Лепка из глины «Собачка»</vt:lpstr>
      <vt:lpstr>4 блок- Золотая хохлома. </vt:lpstr>
      <vt:lpstr>Слайд 24</vt:lpstr>
      <vt:lpstr>Рассказ об истории промысла, особенностях хохломской росписи. Рассматривание иллюстраций. </vt:lpstr>
      <vt:lpstr>Рисование « Хохломской узор»</vt:lpstr>
      <vt:lpstr>Лепка « Хохломская посуда»</vt:lpstr>
      <vt:lpstr>Роспись « Хохломской индюк»</vt:lpstr>
      <vt:lpstr>Аппликация «Хохломской узор»(коллективная работа в технике мозаики, выполненной обрыванием). </vt:lpstr>
      <vt:lpstr>Результативность проекта</vt:lpstr>
      <vt:lpstr>Слайд 31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проекта « Россия моя мастеровая» с детьми старшей группы с ОНР № 2</dc:title>
  <dc:creator>Admin</dc:creator>
  <cp:lastModifiedBy>Admin</cp:lastModifiedBy>
  <cp:revision>22</cp:revision>
  <dcterms:created xsi:type="dcterms:W3CDTF">2020-01-17T18:26:53Z</dcterms:created>
  <dcterms:modified xsi:type="dcterms:W3CDTF">2020-05-10T20:10:30Z</dcterms:modified>
</cp:coreProperties>
</file>