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76" r:id="rId8"/>
    <p:sldId id="279" r:id="rId9"/>
    <p:sldId id="278" r:id="rId10"/>
    <p:sldId id="280" r:id="rId11"/>
    <p:sldId id="261" r:id="rId12"/>
    <p:sldId id="265" r:id="rId13"/>
    <p:sldId id="268" r:id="rId14"/>
    <p:sldId id="269" r:id="rId15"/>
    <p:sldId id="270" r:id="rId16"/>
    <p:sldId id="267" r:id="rId17"/>
    <p:sldId id="271" r:id="rId18"/>
    <p:sldId id="266" r:id="rId19"/>
    <p:sldId id="272" r:id="rId20"/>
    <p:sldId id="273" r:id="rId21"/>
    <p:sldId id="274" r:id="rId22"/>
    <p:sldId id="275" r:id="rId23"/>
    <p:sldId id="277" r:id="rId24"/>
    <p:sldId id="262" r:id="rId25"/>
    <p:sldId id="264" r:id="rId26"/>
    <p:sldId id="26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316E77-F99F-42C2-9B1F-91734BBA2955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40CA26-28FC-4E9A-8DF6-B8CCCA0230E2}">
      <dgm:prSet/>
      <dgm:spPr>
        <a:solidFill>
          <a:srgbClr val="00B050">
            <a:alpha val="50000"/>
          </a:srgbClr>
        </a:solidFill>
      </dgm:spPr>
      <dgm:t>
        <a:bodyPr/>
        <a:lstStyle/>
        <a:p>
          <a:pPr rtl="0"/>
          <a:r>
            <a:rPr lang="ru-RU" dirty="0" smtClean="0"/>
            <a:t>- Игры с предметами;</a:t>
          </a:r>
          <a:endParaRPr lang="ru-RU" dirty="0"/>
        </a:p>
      </dgm:t>
    </dgm:pt>
    <dgm:pt modelId="{00A77B29-39A3-4484-A3A7-023F5E1B97F0}" type="parTrans" cxnId="{5F8E9904-6924-4823-A6E0-D569DB103C88}">
      <dgm:prSet/>
      <dgm:spPr/>
      <dgm:t>
        <a:bodyPr/>
        <a:lstStyle/>
        <a:p>
          <a:endParaRPr lang="ru-RU"/>
        </a:p>
      </dgm:t>
    </dgm:pt>
    <dgm:pt modelId="{AB7B64A9-1379-4DCD-8174-BAE7FFF2D0D6}" type="sibTrans" cxnId="{5F8E9904-6924-4823-A6E0-D569DB103C88}">
      <dgm:prSet/>
      <dgm:spPr/>
      <dgm:t>
        <a:bodyPr/>
        <a:lstStyle/>
        <a:p>
          <a:endParaRPr lang="ru-RU"/>
        </a:p>
      </dgm:t>
    </dgm:pt>
    <dgm:pt modelId="{E58BA465-B92E-45D7-924A-D5877821A6DC}">
      <dgm:prSet/>
      <dgm:spPr>
        <a:solidFill>
          <a:srgbClr val="7030A0">
            <a:alpha val="50000"/>
          </a:srgbClr>
        </a:solidFill>
      </dgm:spPr>
      <dgm:t>
        <a:bodyPr/>
        <a:lstStyle/>
        <a:p>
          <a:pPr rtl="0"/>
          <a:r>
            <a:rPr lang="ru-RU" dirty="0" smtClean="0"/>
            <a:t>Настольно – печатные; </a:t>
          </a:r>
          <a:endParaRPr lang="ru-RU" dirty="0"/>
        </a:p>
      </dgm:t>
    </dgm:pt>
    <dgm:pt modelId="{E03B883A-A079-44A0-B1FF-8914D912619A}" type="parTrans" cxnId="{24C24032-208E-404C-86E1-5519C6F49AC9}">
      <dgm:prSet/>
      <dgm:spPr/>
      <dgm:t>
        <a:bodyPr/>
        <a:lstStyle/>
        <a:p>
          <a:endParaRPr lang="ru-RU"/>
        </a:p>
      </dgm:t>
    </dgm:pt>
    <dgm:pt modelId="{11C72258-D03E-4159-B2BC-267F4D9C6D05}" type="sibTrans" cxnId="{24C24032-208E-404C-86E1-5519C6F49AC9}">
      <dgm:prSet/>
      <dgm:spPr/>
      <dgm:t>
        <a:bodyPr/>
        <a:lstStyle/>
        <a:p>
          <a:endParaRPr lang="ru-RU"/>
        </a:p>
      </dgm:t>
    </dgm:pt>
    <dgm:pt modelId="{106C32DD-7E6F-47D7-97EB-4AD4FD695857}">
      <dgm:prSet/>
      <dgm:spPr>
        <a:solidFill>
          <a:srgbClr val="FF0000">
            <a:alpha val="50000"/>
          </a:srgbClr>
        </a:solidFill>
      </dgm:spPr>
      <dgm:t>
        <a:bodyPr/>
        <a:lstStyle/>
        <a:p>
          <a:pPr rtl="0"/>
          <a:r>
            <a:rPr lang="ru-RU" dirty="0" smtClean="0"/>
            <a:t>- Словесные.</a:t>
          </a:r>
          <a:endParaRPr lang="ru-RU" dirty="0"/>
        </a:p>
      </dgm:t>
    </dgm:pt>
    <dgm:pt modelId="{07AC87E8-243F-4B7E-AD84-284A33DEF80F}" type="parTrans" cxnId="{C1D261D3-7611-4C86-8661-0A9920E519D8}">
      <dgm:prSet/>
      <dgm:spPr/>
      <dgm:t>
        <a:bodyPr/>
        <a:lstStyle/>
        <a:p>
          <a:endParaRPr lang="ru-RU"/>
        </a:p>
      </dgm:t>
    </dgm:pt>
    <dgm:pt modelId="{29E6126C-5CF8-4D92-8EA8-8C01CC55BA7D}" type="sibTrans" cxnId="{C1D261D3-7611-4C86-8661-0A9920E519D8}">
      <dgm:prSet/>
      <dgm:spPr/>
      <dgm:t>
        <a:bodyPr/>
        <a:lstStyle/>
        <a:p>
          <a:endParaRPr lang="ru-RU"/>
        </a:p>
      </dgm:t>
    </dgm:pt>
    <dgm:pt modelId="{50451DAE-61A3-462A-A5D1-74E946BC9558}" type="pres">
      <dgm:prSet presAssocID="{F0316E77-F99F-42C2-9B1F-91734BBA295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09A619-6A6A-4154-A4B0-AFBF297436D9}" type="pres">
      <dgm:prSet presAssocID="{FD40CA26-28FC-4E9A-8DF6-B8CCCA0230E2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03DDFB-2AB1-490E-BECF-F843B675557A}" type="pres">
      <dgm:prSet presAssocID="{AB7B64A9-1379-4DCD-8174-BAE7FFF2D0D6}" presName="space" presStyleCnt="0"/>
      <dgm:spPr/>
    </dgm:pt>
    <dgm:pt modelId="{3B91B8C1-32D9-4A78-ADB6-03F647584CF0}" type="pres">
      <dgm:prSet presAssocID="{E58BA465-B92E-45D7-924A-D5877821A6DC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CE54F-7671-40AB-8166-1E6C2015BAB4}" type="pres">
      <dgm:prSet presAssocID="{11C72258-D03E-4159-B2BC-267F4D9C6D05}" presName="space" presStyleCnt="0"/>
      <dgm:spPr/>
    </dgm:pt>
    <dgm:pt modelId="{708337ED-D2D1-4F3A-AEBB-1F3035B0AAA3}" type="pres">
      <dgm:prSet presAssocID="{106C32DD-7E6F-47D7-97EB-4AD4FD69585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562679-C7C8-41C2-A795-3999443B5BB3}" type="presOf" srcId="{E58BA465-B92E-45D7-924A-D5877821A6DC}" destId="{3B91B8C1-32D9-4A78-ADB6-03F647584CF0}" srcOrd="0" destOrd="0" presId="urn:microsoft.com/office/officeart/2005/8/layout/venn3"/>
    <dgm:cxn modelId="{5F8E9904-6924-4823-A6E0-D569DB103C88}" srcId="{F0316E77-F99F-42C2-9B1F-91734BBA2955}" destId="{FD40CA26-28FC-4E9A-8DF6-B8CCCA0230E2}" srcOrd="0" destOrd="0" parTransId="{00A77B29-39A3-4484-A3A7-023F5E1B97F0}" sibTransId="{AB7B64A9-1379-4DCD-8174-BAE7FFF2D0D6}"/>
    <dgm:cxn modelId="{8793F088-5D09-4C0E-9976-96948BED32EA}" type="presOf" srcId="{F0316E77-F99F-42C2-9B1F-91734BBA2955}" destId="{50451DAE-61A3-462A-A5D1-74E946BC9558}" srcOrd="0" destOrd="0" presId="urn:microsoft.com/office/officeart/2005/8/layout/venn3"/>
    <dgm:cxn modelId="{C1D261D3-7611-4C86-8661-0A9920E519D8}" srcId="{F0316E77-F99F-42C2-9B1F-91734BBA2955}" destId="{106C32DD-7E6F-47D7-97EB-4AD4FD695857}" srcOrd="2" destOrd="0" parTransId="{07AC87E8-243F-4B7E-AD84-284A33DEF80F}" sibTransId="{29E6126C-5CF8-4D92-8EA8-8C01CC55BA7D}"/>
    <dgm:cxn modelId="{FBE858B2-2DDA-496D-9236-DDB32749CAB2}" type="presOf" srcId="{106C32DD-7E6F-47D7-97EB-4AD4FD695857}" destId="{708337ED-D2D1-4F3A-AEBB-1F3035B0AAA3}" srcOrd="0" destOrd="0" presId="urn:microsoft.com/office/officeart/2005/8/layout/venn3"/>
    <dgm:cxn modelId="{24C24032-208E-404C-86E1-5519C6F49AC9}" srcId="{F0316E77-F99F-42C2-9B1F-91734BBA2955}" destId="{E58BA465-B92E-45D7-924A-D5877821A6DC}" srcOrd="1" destOrd="0" parTransId="{E03B883A-A079-44A0-B1FF-8914D912619A}" sibTransId="{11C72258-D03E-4159-B2BC-267F4D9C6D05}"/>
    <dgm:cxn modelId="{1198281B-FA42-4200-AB89-ADF3D62F3A3D}" type="presOf" srcId="{FD40CA26-28FC-4E9A-8DF6-B8CCCA0230E2}" destId="{E309A619-6A6A-4154-A4B0-AFBF297436D9}" srcOrd="0" destOrd="0" presId="urn:microsoft.com/office/officeart/2005/8/layout/venn3"/>
    <dgm:cxn modelId="{149FA554-ABF1-4A02-AE4F-7F1F98C61489}" type="presParOf" srcId="{50451DAE-61A3-462A-A5D1-74E946BC9558}" destId="{E309A619-6A6A-4154-A4B0-AFBF297436D9}" srcOrd="0" destOrd="0" presId="urn:microsoft.com/office/officeart/2005/8/layout/venn3"/>
    <dgm:cxn modelId="{ABEDE822-8EF1-4ABF-BD53-87A32D8EBDC5}" type="presParOf" srcId="{50451DAE-61A3-462A-A5D1-74E946BC9558}" destId="{A203DDFB-2AB1-490E-BECF-F843B675557A}" srcOrd="1" destOrd="0" presId="urn:microsoft.com/office/officeart/2005/8/layout/venn3"/>
    <dgm:cxn modelId="{06369DE4-B497-45F1-A4E6-73CE58DD1F72}" type="presParOf" srcId="{50451DAE-61A3-462A-A5D1-74E946BC9558}" destId="{3B91B8C1-32D9-4A78-ADB6-03F647584CF0}" srcOrd="2" destOrd="0" presId="urn:microsoft.com/office/officeart/2005/8/layout/venn3"/>
    <dgm:cxn modelId="{796C54D5-14A5-434A-8CE6-1D520A083234}" type="presParOf" srcId="{50451DAE-61A3-462A-A5D1-74E946BC9558}" destId="{13BCE54F-7671-40AB-8166-1E6C2015BAB4}" srcOrd="3" destOrd="0" presId="urn:microsoft.com/office/officeart/2005/8/layout/venn3"/>
    <dgm:cxn modelId="{143A7173-7F59-40A2-AC48-792FDD0EC69B}" type="presParOf" srcId="{50451DAE-61A3-462A-A5D1-74E946BC9558}" destId="{708337ED-D2D1-4F3A-AEBB-1F3035B0AAA3}" srcOrd="4" destOrd="0" presId="urn:microsoft.com/office/officeart/2005/8/layout/venn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50216F-0DC5-46AB-A766-BF202986AB73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99BBCDB-2F66-40AB-ADBE-2F8BCA7E936D}">
      <dgm:prSet custT="1"/>
      <dgm:spPr>
        <a:solidFill>
          <a:srgbClr val="92D050">
            <a:alpha val="50000"/>
          </a:srgbClr>
        </a:solidFill>
      </dgm:spPr>
      <dgm:t>
        <a:bodyPr/>
        <a:lstStyle/>
        <a:p>
          <a:pPr rtl="0"/>
          <a:r>
            <a:rPr lang="ru-RU" sz="1400" dirty="0" smtClean="0"/>
            <a:t>игры-путешествия, </a:t>
          </a:r>
          <a:endParaRPr lang="ru-RU" sz="1400" dirty="0"/>
        </a:p>
      </dgm:t>
    </dgm:pt>
    <dgm:pt modelId="{365F04D4-6529-4FD4-9E47-4ED1079ABB0B}" type="parTrans" cxnId="{EB654B55-68E1-47CB-B392-19D420FA6D80}">
      <dgm:prSet/>
      <dgm:spPr/>
      <dgm:t>
        <a:bodyPr/>
        <a:lstStyle/>
        <a:p>
          <a:endParaRPr lang="ru-RU"/>
        </a:p>
      </dgm:t>
    </dgm:pt>
    <dgm:pt modelId="{83166891-B3A7-486A-A9D5-2491A14714FD}" type="sibTrans" cxnId="{EB654B55-68E1-47CB-B392-19D420FA6D80}">
      <dgm:prSet/>
      <dgm:spPr/>
      <dgm:t>
        <a:bodyPr/>
        <a:lstStyle/>
        <a:p>
          <a:endParaRPr lang="ru-RU"/>
        </a:p>
      </dgm:t>
    </dgm:pt>
    <dgm:pt modelId="{51E99914-3783-4A2A-9751-9018DF4BA45F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pPr rtl="0"/>
          <a:r>
            <a:rPr lang="ru-RU" sz="1600" dirty="0" smtClean="0"/>
            <a:t>игры-поручения,</a:t>
          </a:r>
          <a:endParaRPr lang="ru-RU" sz="1600" dirty="0"/>
        </a:p>
      </dgm:t>
    </dgm:pt>
    <dgm:pt modelId="{46F14448-5616-435C-8220-C9009492C15F}" type="parTrans" cxnId="{7BB38247-3D66-4C82-9876-952955D9751A}">
      <dgm:prSet/>
      <dgm:spPr/>
      <dgm:t>
        <a:bodyPr/>
        <a:lstStyle/>
        <a:p>
          <a:endParaRPr lang="ru-RU"/>
        </a:p>
      </dgm:t>
    </dgm:pt>
    <dgm:pt modelId="{E15646DC-FC23-4392-BDF9-E93073E36BF7}" type="sibTrans" cxnId="{7BB38247-3D66-4C82-9876-952955D9751A}">
      <dgm:prSet/>
      <dgm:spPr/>
      <dgm:t>
        <a:bodyPr/>
        <a:lstStyle/>
        <a:p>
          <a:endParaRPr lang="ru-RU"/>
        </a:p>
      </dgm:t>
    </dgm:pt>
    <dgm:pt modelId="{4FE95F22-3D71-45E8-9171-22525CF9549D}">
      <dgm:prSet custT="1"/>
      <dgm:spPr>
        <a:solidFill>
          <a:srgbClr val="FF0000">
            <a:alpha val="50000"/>
          </a:srgbClr>
        </a:solidFill>
      </dgm:spPr>
      <dgm:t>
        <a:bodyPr/>
        <a:lstStyle/>
        <a:p>
          <a:pPr rtl="0"/>
          <a:r>
            <a:rPr lang="ru-RU" sz="1400" dirty="0" smtClean="0"/>
            <a:t>игры-предположения,</a:t>
          </a:r>
          <a:endParaRPr lang="ru-RU" sz="1400" dirty="0"/>
        </a:p>
      </dgm:t>
    </dgm:pt>
    <dgm:pt modelId="{2ECBD89B-094F-409E-AD3C-88B70C6E05C1}" type="parTrans" cxnId="{F9FCA023-43ED-4697-9BDE-2ABF2C244C67}">
      <dgm:prSet/>
      <dgm:spPr/>
      <dgm:t>
        <a:bodyPr/>
        <a:lstStyle/>
        <a:p>
          <a:endParaRPr lang="ru-RU"/>
        </a:p>
      </dgm:t>
    </dgm:pt>
    <dgm:pt modelId="{EF4EE130-2A7A-488F-B506-51C9CDA5F613}" type="sibTrans" cxnId="{F9FCA023-43ED-4697-9BDE-2ABF2C244C67}">
      <dgm:prSet/>
      <dgm:spPr/>
      <dgm:t>
        <a:bodyPr/>
        <a:lstStyle/>
        <a:p>
          <a:endParaRPr lang="ru-RU"/>
        </a:p>
      </dgm:t>
    </dgm:pt>
    <dgm:pt modelId="{81F205C7-7E6E-40F6-A2F8-0B40053E0CC5}">
      <dgm:prSet custT="1"/>
      <dgm:spPr>
        <a:solidFill>
          <a:srgbClr val="00B0F0">
            <a:alpha val="50000"/>
          </a:srgbClr>
        </a:solidFill>
      </dgm:spPr>
      <dgm:t>
        <a:bodyPr/>
        <a:lstStyle/>
        <a:p>
          <a:pPr rtl="0"/>
          <a:r>
            <a:rPr lang="ru-RU" sz="1600" dirty="0" smtClean="0"/>
            <a:t>игры-загадки, </a:t>
          </a:r>
          <a:endParaRPr lang="ru-RU" sz="1600" dirty="0"/>
        </a:p>
      </dgm:t>
    </dgm:pt>
    <dgm:pt modelId="{7F275D65-CDF5-4E06-8C22-9452C18A6C75}" type="parTrans" cxnId="{337450FC-9A98-4B6B-B56F-C10AE3BE659B}">
      <dgm:prSet/>
      <dgm:spPr/>
      <dgm:t>
        <a:bodyPr/>
        <a:lstStyle/>
        <a:p>
          <a:endParaRPr lang="ru-RU"/>
        </a:p>
      </dgm:t>
    </dgm:pt>
    <dgm:pt modelId="{05C95647-8B6D-46AD-A251-B6C7DFF549D8}" type="sibTrans" cxnId="{337450FC-9A98-4B6B-B56F-C10AE3BE659B}">
      <dgm:prSet/>
      <dgm:spPr/>
      <dgm:t>
        <a:bodyPr/>
        <a:lstStyle/>
        <a:p>
          <a:endParaRPr lang="ru-RU"/>
        </a:p>
      </dgm:t>
    </dgm:pt>
    <dgm:pt modelId="{6DF3CB96-D58E-4FC7-A387-0A7551AA2A7A}">
      <dgm:prSet custT="1"/>
      <dgm:spPr>
        <a:solidFill>
          <a:srgbClr val="7030A0">
            <a:alpha val="50000"/>
          </a:srgbClr>
        </a:solidFill>
      </dgm:spPr>
      <dgm:t>
        <a:bodyPr/>
        <a:lstStyle/>
        <a:p>
          <a:pPr rtl="0"/>
          <a:r>
            <a:rPr lang="ru-RU" sz="1600" dirty="0" smtClean="0"/>
            <a:t>игры-беседы.</a:t>
          </a:r>
          <a:endParaRPr lang="ru-RU" sz="1600" dirty="0"/>
        </a:p>
      </dgm:t>
    </dgm:pt>
    <dgm:pt modelId="{48DA3DF8-2D95-4214-8FEF-878A87D76167}" type="parTrans" cxnId="{26E1CA4A-F4EB-432E-816D-DD790AA759D9}">
      <dgm:prSet/>
      <dgm:spPr/>
      <dgm:t>
        <a:bodyPr/>
        <a:lstStyle/>
        <a:p>
          <a:endParaRPr lang="ru-RU"/>
        </a:p>
      </dgm:t>
    </dgm:pt>
    <dgm:pt modelId="{6BDD0478-1C32-4745-A8B6-0AD209F83735}" type="sibTrans" cxnId="{26E1CA4A-F4EB-432E-816D-DD790AA759D9}">
      <dgm:prSet/>
      <dgm:spPr/>
      <dgm:t>
        <a:bodyPr/>
        <a:lstStyle/>
        <a:p>
          <a:endParaRPr lang="ru-RU"/>
        </a:p>
      </dgm:t>
    </dgm:pt>
    <dgm:pt modelId="{D1929896-0BD0-4AD7-9C5B-480CA5DFDD5C}" type="pres">
      <dgm:prSet presAssocID="{F050216F-0DC5-46AB-A766-BF202986AB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5F03B5-3D31-462B-8FB8-E2CB2967A21F}" type="pres">
      <dgm:prSet presAssocID="{199BBCDB-2F66-40AB-ADBE-2F8BCA7E936D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202C9-E4AF-4F25-BBBC-83D34AE73FBA}" type="pres">
      <dgm:prSet presAssocID="{83166891-B3A7-486A-A9D5-2491A14714FD}" presName="space" presStyleCnt="0"/>
      <dgm:spPr/>
    </dgm:pt>
    <dgm:pt modelId="{B25F689E-2992-4015-8227-DA17CFB024FC}" type="pres">
      <dgm:prSet presAssocID="{51E99914-3783-4A2A-9751-9018DF4BA45F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B5ABE1-E620-4BF9-A056-DC0746052BE2}" type="pres">
      <dgm:prSet presAssocID="{E15646DC-FC23-4392-BDF9-E93073E36BF7}" presName="space" presStyleCnt="0"/>
      <dgm:spPr/>
    </dgm:pt>
    <dgm:pt modelId="{2293AF58-04BE-4201-8BCA-7309BD4065FB}" type="pres">
      <dgm:prSet presAssocID="{4FE95F22-3D71-45E8-9171-22525CF9549D}" presName="Name5" presStyleLbl="vennNode1" presStyleIdx="2" presStyleCnt="5" custScaleX="103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D4622-2218-480F-9CCB-70C63E52D848}" type="pres">
      <dgm:prSet presAssocID="{EF4EE130-2A7A-488F-B506-51C9CDA5F613}" presName="space" presStyleCnt="0"/>
      <dgm:spPr/>
    </dgm:pt>
    <dgm:pt modelId="{3FF43764-05AD-49D6-A2B2-9D45B202219B}" type="pres">
      <dgm:prSet presAssocID="{81F205C7-7E6E-40F6-A2F8-0B40053E0CC5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F4EA9-B7F0-4CC1-A8ED-A75910E6D0A9}" type="pres">
      <dgm:prSet presAssocID="{05C95647-8B6D-46AD-A251-B6C7DFF549D8}" presName="space" presStyleCnt="0"/>
      <dgm:spPr/>
    </dgm:pt>
    <dgm:pt modelId="{F523A9BA-5329-4A9C-9F29-8DF0717EF77A}" type="pres">
      <dgm:prSet presAssocID="{6DF3CB96-D58E-4FC7-A387-0A7551AA2A7A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2B0F0B-AAC5-447B-A0D2-D925DE099885}" type="presOf" srcId="{199BBCDB-2F66-40AB-ADBE-2F8BCA7E936D}" destId="{105F03B5-3D31-462B-8FB8-E2CB2967A21F}" srcOrd="0" destOrd="0" presId="urn:microsoft.com/office/officeart/2005/8/layout/venn3"/>
    <dgm:cxn modelId="{86C8304E-0843-4C90-934C-2631CE517BD3}" type="presOf" srcId="{51E99914-3783-4A2A-9751-9018DF4BA45F}" destId="{B25F689E-2992-4015-8227-DA17CFB024FC}" srcOrd="0" destOrd="0" presId="urn:microsoft.com/office/officeart/2005/8/layout/venn3"/>
    <dgm:cxn modelId="{26E1CA4A-F4EB-432E-816D-DD790AA759D9}" srcId="{F050216F-0DC5-46AB-A766-BF202986AB73}" destId="{6DF3CB96-D58E-4FC7-A387-0A7551AA2A7A}" srcOrd="4" destOrd="0" parTransId="{48DA3DF8-2D95-4214-8FEF-878A87D76167}" sibTransId="{6BDD0478-1C32-4745-A8B6-0AD209F83735}"/>
    <dgm:cxn modelId="{F9FCA023-43ED-4697-9BDE-2ABF2C244C67}" srcId="{F050216F-0DC5-46AB-A766-BF202986AB73}" destId="{4FE95F22-3D71-45E8-9171-22525CF9549D}" srcOrd="2" destOrd="0" parTransId="{2ECBD89B-094F-409E-AD3C-88B70C6E05C1}" sibTransId="{EF4EE130-2A7A-488F-B506-51C9CDA5F613}"/>
    <dgm:cxn modelId="{1A7F1802-A3BA-43AE-86D1-2EFC6CAE910C}" type="presOf" srcId="{6DF3CB96-D58E-4FC7-A387-0A7551AA2A7A}" destId="{F523A9BA-5329-4A9C-9F29-8DF0717EF77A}" srcOrd="0" destOrd="0" presId="urn:microsoft.com/office/officeart/2005/8/layout/venn3"/>
    <dgm:cxn modelId="{41D5C3D7-1E94-4FFF-A651-1F71DD546F17}" type="presOf" srcId="{4FE95F22-3D71-45E8-9171-22525CF9549D}" destId="{2293AF58-04BE-4201-8BCA-7309BD4065FB}" srcOrd="0" destOrd="0" presId="urn:microsoft.com/office/officeart/2005/8/layout/venn3"/>
    <dgm:cxn modelId="{7BB38247-3D66-4C82-9876-952955D9751A}" srcId="{F050216F-0DC5-46AB-A766-BF202986AB73}" destId="{51E99914-3783-4A2A-9751-9018DF4BA45F}" srcOrd="1" destOrd="0" parTransId="{46F14448-5616-435C-8220-C9009492C15F}" sibTransId="{E15646DC-FC23-4392-BDF9-E93073E36BF7}"/>
    <dgm:cxn modelId="{AA435F66-6BA3-4B30-9924-70ACFC9069EA}" type="presOf" srcId="{81F205C7-7E6E-40F6-A2F8-0B40053E0CC5}" destId="{3FF43764-05AD-49D6-A2B2-9D45B202219B}" srcOrd="0" destOrd="0" presId="urn:microsoft.com/office/officeart/2005/8/layout/venn3"/>
    <dgm:cxn modelId="{616C7014-D689-45F7-9405-8AF93B5CD5E0}" type="presOf" srcId="{F050216F-0DC5-46AB-A766-BF202986AB73}" destId="{D1929896-0BD0-4AD7-9C5B-480CA5DFDD5C}" srcOrd="0" destOrd="0" presId="urn:microsoft.com/office/officeart/2005/8/layout/venn3"/>
    <dgm:cxn modelId="{337450FC-9A98-4B6B-B56F-C10AE3BE659B}" srcId="{F050216F-0DC5-46AB-A766-BF202986AB73}" destId="{81F205C7-7E6E-40F6-A2F8-0B40053E0CC5}" srcOrd="3" destOrd="0" parTransId="{7F275D65-CDF5-4E06-8C22-9452C18A6C75}" sibTransId="{05C95647-8B6D-46AD-A251-B6C7DFF549D8}"/>
    <dgm:cxn modelId="{EB654B55-68E1-47CB-B392-19D420FA6D80}" srcId="{F050216F-0DC5-46AB-A766-BF202986AB73}" destId="{199BBCDB-2F66-40AB-ADBE-2F8BCA7E936D}" srcOrd="0" destOrd="0" parTransId="{365F04D4-6529-4FD4-9E47-4ED1079ABB0B}" sibTransId="{83166891-B3A7-486A-A9D5-2491A14714FD}"/>
    <dgm:cxn modelId="{6A4991F8-D919-4622-BF3D-4FE8887949E0}" type="presParOf" srcId="{D1929896-0BD0-4AD7-9C5B-480CA5DFDD5C}" destId="{105F03B5-3D31-462B-8FB8-E2CB2967A21F}" srcOrd="0" destOrd="0" presId="urn:microsoft.com/office/officeart/2005/8/layout/venn3"/>
    <dgm:cxn modelId="{DF969825-8D13-4512-A3DD-DF25D85FF772}" type="presParOf" srcId="{D1929896-0BD0-4AD7-9C5B-480CA5DFDD5C}" destId="{73E202C9-E4AF-4F25-BBBC-83D34AE73FBA}" srcOrd="1" destOrd="0" presId="urn:microsoft.com/office/officeart/2005/8/layout/venn3"/>
    <dgm:cxn modelId="{31467067-AB0A-4ED3-9EEE-4411ED6AC937}" type="presParOf" srcId="{D1929896-0BD0-4AD7-9C5B-480CA5DFDD5C}" destId="{B25F689E-2992-4015-8227-DA17CFB024FC}" srcOrd="2" destOrd="0" presId="urn:microsoft.com/office/officeart/2005/8/layout/venn3"/>
    <dgm:cxn modelId="{D335677D-E32D-407D-B9A8-B70E6952A6D7}" type="presParOf" srcId="{D1929896-0BD0-4AD7-9C5B-480CA5DFDD5C}" destId="{B6B5ABE1-E620-4BF9-A056-DC0746052BE2}" srcOrd="3" destOrd="0" presId="urn:microsoft.com/office/officeart/2005/8/layout/venn3"/>
    <dgm:cxn modelId="{A5398497-ED82-4F2D-868E-970CCAA06093}" type="presParOf" srcId="{D1929896-0BD0-4AD7-9C5B-480CA5DFDD5C}" destId="{2293AF58-04BE-4201-8BCA-7309BD4065FB}" srcOrd="4" destOrd="0" presId="urn:microsoft.com/office/officeart/2005/8/layout/venn3"/>
    <dgm:cxn modelId="{AAB43AE3-8BF9-4C69-AFBF-27F1DA452D70}" type="presParOf" srcId="{D1929896-0BD0-4AD7-9C5B-480CA5DFDD5C}" destId="{C3BD4622-2218-480F-9CCB-70C63E52D848}" srcOrd="5" destOrd="0" presId="urn:microsoft.com/office/officeart/2005/8/layout/venn3"/>
    <dgm:cxn modelId="{17CB7A67-3ABD-473B-99CF-57F7D387933D}" type="presParOf" srcId="{D1929896-0BD0-4AD7-9C5B-480CA5DFDD5C}" destId="{3FF43764-05AD-49D6-A2B2-9D45B202219B}" srcOrd="6" destOrd="0" presId="urn:microsoft.com/office/officeart/2005/8/layout/venn3"/>
    <dgm:cxn modelId="{83481C6E-81F3-4AD7-931F-F8E2721803B3}" type="presParOf" srcId="{D1929896-0BD0-4AD7-9C5B-480CA5DFDD5C}" destId="{55BF4EA9-B7F0-4CC1-A8ED-A75910E6D0A9}" srcOrd="7" destOrd="0" presId="urn:microsoft.com/office/officeart/2005/8/layout/venn3"/>
    <dgm:cxn modelId="{1E1BEB1D-91A7-4DDD-A850-09B826D357D8}" type="presParOf" srcId="{D1929896-0BD0-4AD7-9C5B-480CA5DFDD5C}" destId="{F523A9BA-5329-4A9C-9F29-8DF0717EF77A}" srcOrd="8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E149229-E3F7-4B08-B8B0-567DB9AE2DBD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22C26-5440-4CEC-BA30-BE03AF89B0A7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E07CF-16D8-413C-9AA2-1DBBE1D06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22C26-5440-4CEC-BA30-BE03AF89B0A7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E07CF-16D8-413C-9AA2-1DBBE1D06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22C26-5440-4CEC-BA30-BE03AF89B0A7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E07CF-16D8-413C-9AA2-1DBBE1D06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2464DF-92FB-4D4C-B2DE-15BC5F46772E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22C26-5440-4CEC-BA30-BE03AF89B0A7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E07CF-16D8-413C-9AA2-1DBBE1D06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22C26-5440-4CEC-BA30-BE03AF89B0A7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E07CF-16D8-413C-9AA2-1DBBE1D06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22C26-5440-4CEC-BA30-BE03AF89B0A7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E07CF-16D8-413C-9AA2-1DBBE1D06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22C26-5440-4CEC-BA30-BE03AF89B0A7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E07CF-16D8-413C-9AA2-1DBBE1D06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122C26-5440-4CEC-BA30-BE03AF89B0A7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3E07CF-16D8-413C-9AA2-1DBBE1D06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0FF511-91B4-4318-A9F6-BECE1367AD14}" type="datetime1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25122C26-5440-4CEC-BA30-BE03AF89B0A7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13E07CF-16D8-413C-9AA2-1DBBE1D063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0"/>
            <a:ext cx="7772400" cy="2857519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1">
                    <a:lumMod val="10000"/>
                  </a:schemeClr>
                </a:solidFill>
              </a:rPr>
              <a:t>Дидактические игры как средство развития речи детей дошкольного возраста (старшая группа с ОНР № 2)</a:t>
            </a:r>
            <a:endParaRPr lang="ru-RU" sz="3600" b="1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Воспитатель: Чудакова Е.В.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>Дидактическая игра из фетра « Ягоды- ромашки» 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(альтернатива игре крестики- нолики). Команда мальчиков против команды девочек. Развивать внимание, логическое мышление, речь, умение действовать командой.</a:t>
            </a:r>
            <a:endParaRPr lang="ru-RU" sz="20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9458" name="Picture 2" descr="C:\Users\Admin\Desktop\фотки разные\фотоээээээээээээээ\20200227_153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791" y="1981200"/>
            <a:ext cx="5526617" cy="4144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09716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Настольно-печатные игры, также как и игры с предметами, основаны на принципе наглядности, но в этих играх детям даётся не сам предмет, а его изображение. </a:t>
            </a:r>
            <a:b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>Д.и. « Чудесный шкаф» </a:t>
            </a:r>
            <a:b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Развивает речь, память, умение классифицировать предметы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Admin\Desktop\фотки разные\фотоээээээээээээээ\20200311_160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71744"/>
            <a:ext cx="5526617" cy="34305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>Д.и. «Расскажи о диком животном по схеме».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Закрепить знания о диких животных, развивать речь, обогащать словарный запас.</a:t>
            </a:r>
            <a:b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4098" name="Picture 2" descr="C:\Users\Admin\Desktop\фотки разные\фотоээээээээээээээ\20200311_160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967" r="22525"/>
          <a:stretch>
            <a:fillRect/>
          </a:stretch>
        </p:blipFill>
        <p:spPr bwMode="auto">
          <a:xfrm rot="5400000">
            <a:off x="3108300" y="1749428"/>
            <a:ext cx="3786214" cy="4144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>Д.и. « Чьи следы?»</a:t>
            </a:r>
            <a:b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Закрепить знания о диких животных. Формировать умение образовывать притяжательные прилагательные.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Admin\Desktop\фотки разные\фотоээээээээээээээ\20200311_162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791" y="1981200"/>
            <a:ext cx="5526617" cy="4144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>Д.и. «Кто что делает?» </a:t>
            </a:r>
            <a:b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Упражнять в употреблении глаголов, развивать речь.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Admin\Desktop\фотки разные\фотоээээээээээээээ\20200311_162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3116"/>
            <a:ext cx="3439589" cy="2697163"/>
          </a:xfrm>
          <a:prstGeom prst="rect">
            <a:avLst/>
          </a:prstGeom>
          <a:noFill/>
        </p:spPr>
      </p:pic>
      <p:pic>
        <p:nvPicPr>
          <p:cNvPr id="8195" name="Picture 3" descr="C:\Users\Admin\Desktop\фотки разные\фотоээээээээээээээ\20200311_162456.jpg"/>
          <p:cNvPicPr>
            <a:picLocks noChangeAspect="1" noChangeArrowheads="1"/>
          </p:cNvPicPr>
          <p:nvPr/>
        </p:nvPicPr>
        <p:blipFill>
          <a:blip r:embed="rId3" cstate="print"/>
          <a:srcRect b="17647"/>
          <a:stretch>
            <a:fillRect/>
          </a:stretch>
        </p:blipFill>
        <p:spPr bwMode="auto">
          <a:xfrm>
            <a:off x="4572000" y="2857496"/>
            <a:ext cx="3714758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10000"/>
                  </a:schemeClr>
                </a:solidFill>
              </a:rPr>
              <a:t>Д.И. « Почтальон» </a:t>
            </a:r>
            <a:r>
              <a:rPr lang="ru-RU" sz="1800" dirty="0" smtClean="0">
                <a:solidFill>
                  <a:schemeClr val="accent1">
                    <a:lumMod val="10000"/>
                  </a:schemeClr>
                </a:solidFill>
              </a:rPr>
              <a:t>. </a:t>
            </a:r>
            <a:br>
              <a:rPr lang="ru-RU" sz="18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10000"/>
                  </a:schemeClr>
                </a:solidFill>
              </a:rPr>
              <a:t>Учить детей продолжать предложение, руководствуясь смыслом начальной фразы, развивать образную речь, внимание.</a:t>
            </a:r>
            <a:endParaRPr lang="ru-RU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9218" name="Picture 2" descr="C:\Users\Admin\Desktop\фотки разные\фотоээээээээээээээ\20200311_163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2571768" cy="2500330"/>
          </a:xfrm>
          <a:prstGeom prst="rect">
            <a:avLst/>
          </a:prstGeom>
          <a:noFill/>
        </p:spPr>
      </p:pic>
      <p:pic>
        <p:nvPicPr>
          <p:cNvPr id="9219" name="Picture 3" descr="C:\Users\Admin\Desktop\фотки разные\фотоээээээээээээээ\20200311_163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785926"/>
            <a:ext cx="2857520" cy="2714644"/>
          </a:xfrm>
          <a:prstGeom prst="rect">
            <a:avLst/>
          </a:prstGeom>
          <a:noFill/>
        </p:spPr>
      </p:pic>
      <p:pic>
        <p:nvPicPr>
          <p:cNvPr id="9220" name="Picture 4" descr="C:\Users\Admin\Desktop\фотки разные\фотоээээээээээээээ\20200311_163049.jpg"/>
          <p:cNvPicPr>
            <a:picLocks noChangeAspect="1" noChangeArrowheads="1"/>
          </p:cNvPicPr>
          <p:nvPr/>
        </p:nvPicPr>
        <p:blipFill>
          <a:blip r:embed="rId4" cstate="print"/>
          <a:srcRect b="26041"/>
          <a:stretch>
            <a:fillRect/>
          </a:stretch>
        </p:blipFill>
        <p:spPr bwMode="auto">
          <a:xfrm>
            <a:off x="2928926" y="3286124"/>
            <a:ext cx="3143254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>Д.и. «Составь рассказ по картинке»</a:t>
            </a:r>
            <a:b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Учить детей составлять предложения или маленький рассказ по картинкам. Упражнять в правильном подборе слов. Развивать правильную речь, фантазию, самостоятельность мышления.</a:t>
            </a:r>
            <a:b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6147" name="Picture 3" descr="C:\Users\Admin\Desktop\фотки разные\фотоээээээээээээээ\20200311_1615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5431"/>
          <a:stretch>
            <a:fillRect/>
          </a:stretch>
        </p:blipFill>
        <p:spPr bwMode="auto">
          <a:xfrm>
            <a:off x="1285852" y="2214554"/>
            <a:ext cx="2730707" cy="2143140"/>
          </a:xfrm>
          <a:prstGeom prst="rect">
            <a:avLst/>
          </a:prstGeom>
          <a:noFill/>
        </p:spPr>
      </p:pic>
      <p:pic>
        <p:nvPicPr>
          <p:cNvPr id="6148" name="Picture 4" descr="C:\Users\Admin\Desktop\фотки разные\фотоээээээээээээээ\20200311_161320.jpg"/>
          <p:cNvPicPr>
            <a:picLocks noChangeAspect="1" noChangeArrowheads="1"/>
          </p:cNvPicPr>
          <p:nvPr/>
        </p:nvPicPr>
        <p:blipFill>
          <a:blip r:embed="rId3" cstate="print"/>
          <a:srcRect t="9375" b="20833"/>
          <a:stretch>
            <a:fillRect/>
          </a:stretch>
        </p:blipFill>
        <p:spPr bwMode="auto">
          <a:xfrm>
            <a:off x="4572000" y="3000372"/>
            <a:ext cx="3500444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>Д. И. « Предлоги».  </a:t>
            </a:r>
            <a:b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Закрепление понимания и правильного употребления различных предлогов, развивать речь.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3" name="Picture 3" descr="C:\Users\Admin\Desktop\фотки разные\фотоээээээээээээээ\20200312_1036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4554"/>
            <a:ext cx="3010961" cy="2625725"/>
          </a:xfrm>
          <a:prstGeom prst="rect">
            <a:avLst/>
          </a:prstGeom>
          <a:noFill/>
        </p:spPr>
      </p:pic>
      <p:pic>
        <p:nvPicPr>
          <p:cNvPr id="10244" name="Picture 4" descr="C:\Users\Admin\Desktop\фотки разные\фотоээээээээээээээ\20200312_103958.jpg"/>
          <p:cNvPicPr>
            <a:picLocks noChangeAspect="1" noChangeArrowheads="1"/>
          </p:cNvPicPr>
          <p:nvPr/>
        </p:nvPicPr>
        <p:blipFill>
          <a:blip r:embed="rId3" cstate="print"/>
          <a:srcRect l="8593" t="18750" r="25781" b="3125"/>
          <a:stretch>
            <a:fillRect/>
          </a:stretch>
        </p:blipFill>
        <p:spPr bwMode="auto">
          <a:xfrm>
            <a:off x="4857752" y="2500306"/>
            <a:ext cx="3214710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>Дидактическая игра «Назови одним словом»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Расширять и активизировать словарный запас по лексическим темам. Закреплять навыки словообразования имен существительных.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Admin\Desktop\фотки разные\фотоээээээээээээээ\20200311_1609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791" y="1981200"/>
            <a:ext cx="5526617" cy="4144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>Д. и. «Подбери к картинке звуковую схему»  </a:t>
            </a:r>
            <a:b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Формирование навыков выполнения звукового анализа слова ,развитие у детей фонематического слуха, знакомство с твердыми и мягкими согласными звуками, расширение словарного запаса 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1266" name="Picture 2" descr="C:\Users\Admin\Desktop\фотки разные\фотоээээээээээээээ\20200312_104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5090"/>
          <a:stretch>
            <a:fillRect/>
          </a:stretch>
        </p:blipFill>
        <p:spPr bwMode="auto">
          <a:xfrm>
            <a:off x="785786" y="2143116"/>
            <a:ext cx="3010961" cy="2090742"/>
          </a:xfrm>
          <a:prstGeom prst="rect">
            <a:avLst/>
          </a:prstGeom>
          <a:noFill/>
        </p:spPr>
      </p:pic>
      <p:pic>
        <p:nvPicPr>
          <p:cNvPr id="11267" name="Picture 3" descr="C:\Users\Admin\Desktop\фотки разные\фотоээээээээээээээ\20200312_104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714620"/>
            <a:ext cx="4214842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2395534"/>
          </a:xfrm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Игра - это фантастический мир, освобожденный от деспотизма и подавления взрослых, мир открытия вытесненных желаний, мир реализации нереализуемого. </a:t>
            </a:r>
            <a:b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                                                                     А. С. </a:t>
            </a:r>
            <a:r>
              <a:rPr lang="ru-RU" sz="2000" dirty="0" err="1" smtClean="0">
                <a:solidFill>
                  <a:schemeClr val="accent1">
                    <a:lumMod val="10000"/>
                  </a:schemeClr>
                </a:solidFill>
              </a:rPr>
              <a:t>Спиваковская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В раннем детстве ребенок овладевает величайшим достоянием человечества — речью. Этот процесс не происходит сам собой, он развивается при активном воздействии на ребенка окружающих взрослых — обучении. Народная мудрость создала дидактическую игру, которая является для маленького ребенка наиболее подходящей формой обучения. Дидактическая игра развивает речь детей: пополняет и активизирует словарь, формирует правильное звукопроизношение, развивает связную речь, умение правильно выражать свои мысли. Игра развивает язык, а язык организует игру. Главное назначение игр — развитие ребёнка, коррекция того, что в нем заложено и проявлено, вывод ребёнка на творческое, экспериментальное поведение. Дидактическая игра развивает речь детей: пополняет и активизирует словарь, формирует правильное звукопроизношение, развивает связную речь, умение правильно выражать свои мысли.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2400" b="1" dirty="0" smtClean="0">
                <a:solidFill>
                  <a:schemeClr val="accent1">
                    <a:lumMod val="10000"/>
                  </a:schemeClr>
                </a:solidFill>
              </a:rPr>
              <a:t>Д.и « Чей хвост?» </a:t>
            </a:r>
            <a:br>
              <a:rPr lang="ru-RU" sz="2400" b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Формировать умение образовывать притяжательные прилагательные.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 descr="C:\Users\Admin\Desktop\фотки разные\фотоээээээээээээээ\20200312_1053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2928958" cy="1947866"/>
          </a:xfrm>
          <a:prstGeom prst="rect">
            <a:avLst/>
          </a:prstGeom>
          <a:noFill/>
        </p:spPr>
      </p:pic>
      <p:pic>
        <p:nvPicPr>
          <p:cNvPr id="12291" name="Picture 3" descr="C:\Users\Admin\Desktop\фотки разные\фотоээээээээээээээ\20200312_105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500306"/>
            <a:ext cx="3857620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>Дидактическая игра «Когда это бывает?»</a:t>
            </a:r>
            <a:b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i="1" dirty="0" smtClean="0">
                <a:solidFill>
                  <a:schemeClr val="accent1">
                    <a:lumMod val="10000"/>
                  </a:schemeClr>
                </a:solidFill>
              </a:rPr>
              <a:t>        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Цель:</a:t>
            </a:r>
            <a:r>
              <a:rPr lang="ru-RU" sz="2000" i="1" dirty="0" smtClean="0">
                <a:solidFill>
                  <a:schemeClr val="accent1">
                    <a:lumMod val="10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закрепить знание детей о частях суток,</a:t>
            </a:r>
            <a:r>
              <a:rPr lang="ru-RU" sz="2000" i="1" dirty="0" smtClean="0">
                <a:solidFill>
                  <a:schemeClr val="accent1">
                    <a:lumMod val="10000"/>
                  </a:schemeClr>
                </a:solidFill>
              </a:rPr>
              <a:t>  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развивать речь, память.</a:t>
            </a:r>
            <a:endParaRPr lang="ru-RU" sz="20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3314" name="Picture 2" descr="C:\Users\Admin\Desktop\фотки разные\фотоээээээээээээээ\20200319_162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7562"/>
            <a:ext cx="3868217" cy="2590808"/>
          </a:xfrm>
          <a:prstGeom prst="rect">
            <a:avLst/>
          </a:prstGeom>
          <a:noFill/>
        </p:spPr>
      </p:pic>
      <p:pic>
        <p:nvPicPr>
          <p:cNvPr id="13315" name="Picture 3" descr="C:\Users\Admin\Desktop\фотки разные\фотоээээээээээээээ\20200319_1625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14554"/>
            <a:ext cx="3571900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chemeClr val="accent1">
                    <a:lumMod val="10000"/>
                  </a:schemeClr>
                </a:solidFill>
              </a:rPr>
              <a:t>Дидактическая игра из фетра (мягко-набивная)  «Овощи и фрукты»</a:t>
            </a:r>
            <a:br>
              <a:rPr lang="ru-RU" sz="1800" b="1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1800" b="1" dirty="0" smtClean="0">
                <a:solidFill>
                  <a:schemeClr val="accent1">
                    <a:lumMod val="10000"/>
                  </a:schemeClr>
                </a:solidFill>
              </a:rPr>
              <a:t>Цель:</a:t>
            </a:r>
            <a:r>
              <a:rPr lang="ru-RU" sz="1800" dirty="0" smtClean="0">
                <a:solidFill>
                  <a:schemeClr val="accent1">
                    <a:lumMod val="10000"/>
                  </a:schemeClr>
                </a:solidFill>
              </a:rPr>
              <a:t> сформировать у детей представление об овощах и фруктах и их пользе, развивать речь, внимание, мышление.</a:t>
            </a:r>
            <a:endParaRPr lang="ru-RU" sz="18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4339" name="Picture 3" descr="C:\Users\Admin\Desktop\фотки разные\фотоээээээээээээээ\20200227_1536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791" y="1981200"/>
            <a:ext cx="5526617" cy="4144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10000"/>
                  </a:schemeClr>
                </a:solidFill>
              </a:rPr>
              <a:t>Дидактическая игра из фетра «Времена года» </a:t>
            </a:r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Развивать речь, закрепить знания о сезонных изменениях.</a:t>
            </a:r>
            <a:endParaRPr lang="ru-RU" sz="24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8434" name="Picture 2" descr="C:\Users\Admin\Desktop\фотки разные\фотоээээээээээээээ\20200227_1543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000240"/>
            <a:ext cx="4037416" cy="37338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286016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accent1">
                    <a:lumMod val="10000"/>
                  </a:schemeClr>
                </a:solidFill>
              </a:rPr>
              <a:t>Словесные игры наиболее сложны. Они не связаны с непосредственным восприятием предмета. В них дети должны оперировать представлениями. Эти игры имеют большое значение для развития мышления ребёнка, так как в них дети учатся высказывать самостоятельные суждения, делать выводы и умозаключения, не полагаясь на суждения других, замечать логические ошибки.</a:t>
            </a:r>
            <a:r>
              <a:rPr lang="ru-RU" sz="14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1400" dirty="0" smtClean="0">
                <a:solidFill>
                  <a:schemeClr val="accent1">
                    <a:lumMod val="10000"/>
                  </a:schemeClr>
                </a:solidFill>
              </a:rPr>
              <a:t>Можно группировать игры и так: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981200"/>
          <a:ext cx="8034366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фотки разные\фотоээээээээээээээ\20191209_1540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2140997" cy="1928827"/>
          </a:xfrm>
          <a:prstGeom prst="rect">
            <a:avLst/>
          </a:prstGeom>
          <a:noFill/>
        </p:spPr>
      </p:pic>
      <p:pic>
        <p:nvPicPr>
          <p:cNvPr id="1027" name="Picture 3" descr="C:\Users\Admin\Desktop\фотки разные\фотоээээээээээээээ\20200124_161244.jpg"/>
          <p:cNvPicPr>
            <a:picLocks noChangeAspect="1" noChangeArrowheads="1"/>
          </p:cNvPicPr>
          <p:nvPr/>
        </p:nvPicPr>
        <p:blipFill>
          <a:blip r:embed="rId3" cstate="print"/>
          <a:srcRect t="13158"/>
          <a:stretch>
            <a:fillRect/>
          </a:stretch>
        </p:blipFill>
        <p:spPr bwMode="auto">
          <a:xfrm>
            <a:off x="714348" y="2786058"/>
            <a:ext cx="2214578" cy="1571612"/>
          </a:xfrm>
          <a:prstGeom prst="rect">
            <a:avLst/>
          </a:prstGeom>
          <a:noFill/>
        </p:spPr>
      </p:pic>
      <p:pic>
        <p:nvPicPr>
          <p:cNvPr id="1028" name="Picture 4" descr="C:\Users\Admin\Desktop\фотки разные\фотоээээээээээээээ\20200303_111436.jpg"/>
          <p:cNvPicPr>
            <a:picLocks noChangeAspect="1" noChangeArrowheads="1"/>
          </p:cNvPicPr>
          <p:nvPr/>
        </p:nvPicPr>
        <p:blipFill>
          <a:blip r:embed="rId4" cstate="print"/>
          <a:srcRect t="8333" r="18750"/>
          <a:stretch>
            <a:fillRect/>
          </a:stretch>
        </p:blipFill>
        <p:spPr bwMode="auto">
          <a:xfrm>
            <a:off x="3143240" y="1071546"/>
            <a:ext cx="2643206" cy="2285992"/>
          </a:xfrm>
          <a:prstGeom prst="rect">
            <a:avLst/>
          </a:prstGeom>
          <a:noFill/>
        </p:spPr>
      </p:pic>
      <p:pic>
        <p:nvPicPr>
          <p:cNvPr id="1029" name="Picture 5" descr="C:\Users\Admin\Desktop\фотки разные\фотоээээээээээээээ\20200319_105340.jpg"/>
          <p:cNvPicPr>
            <a:picLocks noChangeAspect="1" noChangeArrowheads="1"/>
          </p:cNvPicPr>
          <p:nvPr/>
        </p:nvPicPr>
        <p:blipFill>
          <a:blip r:embed="rId5" cstate="print"/>
          <a:srcRect t="6250" r="11718"/>
          <a:stretch>
            <a:fillRect/>
          </a:stretch>
        </p:blipFill>
        <p:spPr bwMode="auto">
          <a:xfrm>
            <a:off x="5643570" y="3357562"/>
            <a:ext cx="2571768" cy="2143140"/>
          </a:xfrm>
          <a:prstGeom prst="rect">
            <a:avLst/>
          </a:prstGeom>
          <a:noFill/>
        </p:spPr>
      </p:pic>
      <p:pic>
        <p:nvPicPr>
          <p:cNvPr id="1030" name="Picture 6" descr="C:\Users\Admin\Desktop\фотки разные\беседа.jpg"/>
          <p:cNvPicPr>
            <a:picLocks noChangeAspect="1" noChangeArrowheads="1"/>
          </p:cNvPicPr>
          <p:nvPr/>
        </p:nvPicPr>
        <p:blipFill>
          <a:blip r:embed="rId6" cstate="print"/>
          <a:srcRect l="32812" t="29167" r="21094" b="23958"/>
          <a:stretch>
            <a:fillRect/>
          </a:stretch>
        </p:blipFill>
        <p:spPr bwMode="auto">
          <a:xfrm>
            <a:off x="3071802" y="3500438"/>
            <a:ext cx="2357454" cy="1928826"/>
          </a:xfrm>
          <a:prstGeom prst="rect">
            <a:avLst/>
          </a:prstGeom>
          <a:noFill/>
        </p:spPr>
      </p:pic>
      <p:pic>
        <p:nvPicPr>
          <p:cNvPr id="1031" name="Picture 7" descr="C:\Users\Admin\Desktop\фотки разные\фото к квесту ПДД\IMG_20191007_091004.jpg"/>
          <p:cNvPicPr>
            <a:picLocks noChangeAspect="1" noChangeArrowheads="1"/>
          </p:cNvPicPr>
          <p:nvPr/>
        </p:nvPicPr>
        <p:blipFill>
          <a:blip r:embed="rId7" cstate="print"/>
          <a:srcRect t="6250" r="8333" b="31250"/>
          <a:stretch>
            <a:fillRect/>
          </a:stretch>
        </p:blipFill>
        <p:spPr bwMode="auto">
          <a:xfrm>
            <a:off x="5857884" y="857232"/>
            <a:ext cx="2357468" cy="2214578"/>
          </a:xfrm>
          <a:prstGeom prst="rect">
            <a:avLst/>
          </a:prstGeom>
          <a:noFill/>
        </p:spPr>
      </p:pic>
      <p:pic>
        <p:nvPicPr>
          <p:cNvPr id="1032" name="Picture 8" descr="C:\Users\Admin\Desktop\фотки разные\фото к квесту ПДД\IMG_20191007_091420.jpg"/>
          <p:cNvPicPr>
            <a:picLocks noChangeAspect="1" noChangeArrowheads="1"/>
          </p:cNvPicPr>
          <p:nvPr/>
        </p:nvPicPr>
        <p:blipFill>
          <a:blip r:embed="rId8" cstate="print"/>
          <a:srcRect t="17708" b="26041"/>
          <a:stretch>
            <a:fillRect/>
          </a:stretch>
        </p:blipFill>
        <p:spPr bwMode="auto">
          <a:xfrm>
            <a:off x="1071538" y="4500570"/>
            <a:ext cx="1785950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85728"/>
            <a:ext cx="7848600" cy="5840435"/>
          </a:xfrm>
        </p:spPr>
        <p:txBody>
          <a:bodyPr/>
          <a:lstStyle/>
          <a:p>
            <a:pPr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Вывод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Таким образом</a:t>
            </a:r>
            <a:r>
              <a:rPr lang="ru-RU" sz="2400" dirty="0" smtClean="0">
                <a:solidFill>
                  <a:srgbClr val="002060"/>
                </a:solidFill>
              </a:rPr>
              <a:t>, использование дидактических игр в своей работе, способствуют и развитию речевой активности детей, и повышению результативности коррекционной работы. Необходимо помнить, что развитие в ходе игровой деятельности речи дошкольников — попытка учить детей светло, радостно и без принуждения. Выбранные и применяемые формы, методы и приемы по данному направлению позволяют считать дидактические игры отправной точкой обучения, воспитания и развития речи у дошкольников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14290"/>
            <a:ext cx="7848600" cy="591187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Актуальность темы </a:t>
            </a:r>
            <a:r>
              <a:rPr lang="ru-RU" sz="2000" dirty="0" smtClean="0">
                <a:solidFill>
                  <a:srgbClr val="002060"/>
                </a:solidFill>
              </a:rPr>
              <a:t>заключается в проблеме развития речи детей дошкольного возраста. Кроме речевого развития, в игре осуществляется познавательное развитие, так как дидактическая игра способствует расширению представлений об окружающей действительности, совершенствованию внимания, памяти, наблюдательности и мышления. Дидактическая игра — одна из форм обучаемого воздействия педагогов на ребенка. В то же время игра — основной вид деятельности детей. Таким образом, игра реализует обучающую и игровую цели. Важно, чтобы эти две цели дополняли друг друга и обеспечивали усвоение программного материала. Дидактическая игра является ценным средством воспитания умственной активности, она активизирует психические процессы, вызывает у дошкольников живой интерес к процессу познания. Игра помогает сделать любой учебный материал увлекательным, вызывает у детей глубокое удовлетворение, стимулирует работоспособность, облегчает процесс усвоения знаний.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E:\Загрузки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дидактические игры можно разделить на три основных вида: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848600" cy="414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Игры с предметами (игрушки, природные материалы и т.д.) наиболее доступны детям, так как они основаны на непосредственном восприятии, соответствуют стремлению ребёнка действовать с вещами и таким образом знакомиться с ними.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Admin\Desktop\фотки разные\игра безхозные вещ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78"/>
            <a:ext cx="2500298" cy="1857388"/>
          </a:xfrm>
          <a:prstGeom prst="rect">
            <a:avLst/>
          </a:prstGeom>
          <a:noFill/>
        </p:spPr>
      </p:pic>
      <p:pic>
        <p:nvPicPr>
          <p:cNvPr id="2051" name="Picture 3" descr="C:\Users\Admin\Desktop\фотки разные\фото к квесту ПДД\IMG_20191007_092139.jpg"/>
          <p:cNvPicPr>
            <a:picLocks noChangeAspect="1" noChangeArrowheads="1"/>
          </p:cNvPicPr>
          <p:nvPr/>
        </p:nvPicPr>
        <p:blipFill>
          <a:blip r:embed="rId3" cstate="print"/>
          <a:srcRect b="25000"/>
          <a:stretch>
            <a:fillRect/>
          </a:stretch>
        </p:blipFill>
        <p:spPr bwMode="auto">
          <a:xfrm>
            <a:off x="3643306" y="2071678"/>
            <a:ext cx="2214578" cy="1928826"/>
          </a:xfrm>
          <a:prstGeom prst="rect">
            <a:avLst/>
          </a:prstGeom>
          <a:noFill/>
        </p:spPr>
      </p:pic>
      <p:pic>
        <p:nvPicPr>
          <p:cNvPr id="2052" name="Picture 4" descr="C:\Users\Admin\Desktop\фотки разные\фото к квесту ПДД\IMG_20191007_0925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071678"/>
            <a:ext cx="2071702" cy="1928826"/>
          </a:xfrm>
          <a:prstGeom prst="rect">
            <a:avLst/>
          </a:prstGeom>
          <a:noFill/>
        </p:spPr>
      </p:pic>
      <p:pic>
        <p:nvPicPr>
          <p:cNvPr id="2053" name="Picture 5" descr="C:\Users\Admin\Desktop\фотки разные\фото к квесту ПДД\IMG_20191007_093701.jpg"/>
          <p:cNvPicPr>
            <a:picLocks noChangeAspect="1" noChangeArrowheads="1"/>
          </p:cNvPicPr>
          <p:nvPr/>
        </p:nvPicPr>
        <p:blipFill>
          <a:blip r:embed="rId5" cstate="print"/>
          <a:srcRect b="33333"/>
          <a:stretch>
            <a:fillRect/>
          </a:stretch>
        </p:blipFill>
        <p:spPr bwMode="auto">
          <a:xfrm>
            <a:off x="785786" y="4143380"/>
            <a:ext cx="2214578" cy="1643074"/>
          </a:xfrm>
          <a:prstGeom prst="rect">
            <a:avLst/>
          </a:prstGeom>
          <a:noFill/>
        </p:spPr>
      </p:pic>
      <p:pic>
        <p:nvPicPr>
          <p:cNvPr id="2054" name="Picture 6" descr="C:\Users\Admin\Desktop\фотки разные\средняя фотки разные\IMG_20190604_0931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4214818"/>
            <a:ext cx="1785932" cy="1643074"/>
          </a:xfrm>
          <a:prstGeom prst="rect">
            <a:avLst/>
          </a:prstGeom>
          <a:noFill/>
        </p:spPr>
      </p:pic>
      <p:pic>
        <p:nvPicPr>
          <p:cNvPr id="2055" name="Picture 7" descr="C:\Users\Admin\Desktop\фотки разные\безопасн интернет Старшая с ОНР 2\20191209_154518_001.jpg"/>
          <p:cNvPicPr>
            <a:picLocks noChangeAspect="1" noChangeArrowheads="1"/>
          </p:cNvPicPr>
          <p:nvPr/>
        </p:nvPicPr>
        <p:blipFill>
          <a:blip r:embed="rId7" cstate="print"/>
          <a:srcRect t="26041" r="10156"/>
          <a:stretch>
            <a:fillRect/>
          </a:stretch>
        </p:blipFill>
        <p:spPr bwMode="auto">
          <a:xfrm>
            <a:off x="6000760" y="4071942"/>
            <a:ext cx="2357422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accent1">
                    <a:lumMod val="10000"/>
                  </a:schemeClr>
                </a:solidFill>
              </a:rPr>
              <a:t>Дидактическая игра из фетра «Божья коровка» </a:t>
            </a:r>
            <a:r>
              <a:rPr lang="ru-RU" sz="2400" dirty="0" smtClean="0">
                <a:solidFill>
                  <a:schemeClr val="accent1">
                    <a:lumMod val="10000"/>
                  </a:schemeClr>
                </a:solidFill>
              </a:rPr>
              <a:t>Развивать мелкую моторику рук, развивать воображение, внимание, речь.</a:t>
            </a:r>
            <a:endParaRPr lang="ru-RU" sz="24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5362" name="Picture 2" descr="C:\Users\Admin\Desktop\фотки разные\фотоээээээээээээээ\20200227_1534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643182"/>
            <a:ext cx="4939787" cy="29479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>Дидактическая игра из фетра « Гусеница» 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Развивать внимание, память, речь, умение действовать сообща. </a:t>
            </a:r>
            <a:endParaRPr lang="ru-RU" sz="20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7410" name="Picture 2" descr="C:\Users\Admin\Desktop\фотки разные\фотоээээээээээээээ\20200227_154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2868085" cy="2233618"/>
          </a:xfrm>
          <a:prstGeom prst="rect">
            <a:avLst/>
          </a:prstGeom>
          <a:noFill/>
        </p:spPr>
      </p:pic>
      <p:pic>
        <p:nvPicPr>
          <p:cNvPr id="17411" name="Picture 3" descr="C:\Users\Admin\Desktop\фотки разные\фотоээээээээээээээ\20200227_154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500438"/>
            <a:ext cx="2643206" cy="2143140"/>
          </a:xfrm>
          <a:prstGeom prst="rect">
            <a:avLst/>
          </a:prstGeom>
          <a:noFill/>
        </p:spPr>
      </p:pic>
      <p:pic>
        <p:nvPicPr>
          <p:cNvPr id="17412" name="Picture 4" descr="C:\Users\Admin\Desktop\фотки разные\фотоээээээээээээээ\20200227_154059.jpg"/>
          <p:cNvPicPr>
            <a:picLocks noChangeAspect="1" noChangeArrowheads="1"/>
          </p:cNvPicPr>
          <p:nvPr/>
        </p:nvPicPr>
        <p:blipFill>
          <a:blip r:embed="rId4" cstate="print"/>
          <a:srcRect b="17647"/>
          <a:stretch>
            <a:fillRect/>
          </a:stretch>
        </p:blipFill>
        <p:spPr bwMode="auto">
          <a:xfrm>
            <a:off x="5500694" y="4071942"/>
            <a:ext cx="3357586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10000"/>
                  </a:schemeClr>
                </a:solidFill>
              </a:rPr>
              <a:t>Дидактическая игра из фетра «Ежик». </a:t>
            </a:r>
            <a:r>
              <a:rPr lang="ru-RU" sz="2000" dirty="0" smtClean="0">
                <a:solidFill>
                  <a:schemeClr val="accent1">
                    <a:lumMod val="10000"/>
                  </a:schemeClr>
                </a:solidFill>
              </a:rPr>
              <a:t>Развивать внимание, творческую активность, речь.</a:t>
            </a:r>
            <a:endParaRPr lang="ru-RU" sz="20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6386" name="Picture 2" descr="C:\Users\Admin\Desktop\фотки разные\фотоээээээээээээээ\20200227_153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791" y="1981200"/>
            <a:ext cx="5526617" cy="4144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16">
  <a:themeElements>
    <a:clrScheme name="Default Design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Тема16</Template>
  <TotalTime>170</TotalTime>
  <Words>572</Words>
  <Application>Microsoft Office PowerPoint</Application>
  <PresentationFormat>Экран (4:3)</PresentationFormat>
  <Paragraphs>37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Тема16</vt:lpstr>
      <vt:lpstr>Дидактические игры как средство развития речи детей дошкольного возраста (старшая группа с ОНР № 2)</vt:lpstr>
      <vt:lpstr>Игра - это фантастический мир, освобожденный от деспотизма и подавления взрослых, мир открытия вытесненных желаний, мир реализации нереализуемого.                                                                       А. С. Спиваковская  </vt:lpstr>
      <vt:lpstr>Слайд 3</vt:lpstr>
      <vt:lpstr>Слайд 4</vt:lpstr>
      <vt:lpstr>Все дидактические игры можно разделить на три основных вида:</vt:lpstr>
      <vt:lpstr> Игры с предметами (игрушки, природные материалы и т.д.) наиболее доступны детям, так как они основаны на непосредственном восприятии, соответствуют стремлению ребёнка действовать с вещами и таким образом знакомиться с ними. </vt:lpstr>
      <vt:lpstr>Дидактическая игра из фетра «Божья коровка» Развивать мелкую моторику рук, развивать воображение, внимание, речь.</vt:lpstr>
      <vt:lpstr>Дидактическая игра из фетра « Гусеница» Развивать внимание, память, речь, умение действовать сообща. </vt:lpstr>
      <vt:lpstr>Дидактическая игра из фетра «Ежик». Развивать внимание, творческую активность, речь.</vt:lpstr>
      <vt:lpstr>Дидактическая игра из фетра « Ягоды- ромашки» (альтернатива игре крестики- нолики). Команда мальчиков против команды девочек. Развивать внимание, логическое мышление, речь, умение действовать командой.</vt:lpstr>
      <vt:lpstr>Настольно-печатные игры, также как и игры с предметами, основаны на принципе наглядности, но в этих играх детям даётся не сам предмет, а его изображение.   Д.и. « Чудесный шкаф»  Развивает речь, память, умение классифицировать предметы. </vt:lpstr>
      <vt:lpstr> Д.и. «Расскажи о диком животном по схеме».Закрепить знания о диких животных, развивать речь, обогащать словарный запас. </vt:lpstr>
      <vt:lpstr> Д.и. « Чьи следы?» Закрепить знания о диких животных. Формировать умение образовывать притяжательные прилагательные. </vt:lpstr>
      <vt:lpstr> Д.и. «Кто что делает?»  Упражнять в употреблении глаголов, развивать речь.  </vt:lpstr>
      <vt:lpstr>Д.И. « Почтальон» .  Учить детей продолжать предложение, руководствуясь смыслом начальной фразы, развивать образную речь, внимание.</vt:lpstr>
      <vt:lpstr> Д.и. «Составь рассказ по картинке» Учить детей составлять предложения или маленький рассказ по картинкам. Упражнять в правильном подборе слов. Развивать правильную речь, фантазию, самостоятельность мышления. </vt:lpstr>
      <vt:lpstr>  Д. И. « Предлоги».   Закрепление понимания и правильного употребления различных предлогов, развивать речь. </vt:lpstr>
      <vt:lpstr>  Дидактическая игра «Назови одним словом» Расширять и активизировать словарный запас по лексическим темам. Закреплять навыки словообразования имен существительных. </vt:lpstr>
      <vt:lpstr> Д. и. «Подбери к картинке звуковую схему»   Формирование навыков выполнения звукового анализа слова ,развитие у детей фонематического слуха, знакомство с твердыми и мягкими согласными звуками, расширение словарного запаса .  </vt:lpstr>
      <vt:lpstr>  Д.и « Чей хвост?»  Формировать умение образовывать притяжательные прилагательные. </vt:lpstr>
      <vt:lpstr>Дидактическая игра «Когда это бывает?»         Цель: закрепить знание детей о частях суток,  развивать речь, память.</vt:lpstr>
      <vt:lpstr>Дидактическая игра из фетра (мягко-набивная)  «Овощи и фрукты» Цель: сформировать у детей представление об овощах и фруктах и их пользе, развивать речь, внимание, мышление.</vt:lpstr>
      <vt:lpstr>Дидактическая игра из фетра «Времена года» Развивать речь, закрепить знания о сезонных изменениях.</vt:lpstr>
      <vt:lpstr>   Словесные игры наиболее сложны. Они не связаны с непосредственным восприятием предмета. В них дети должны оперировать представлениями. Эти игры имеют большое значение для развития мышления ребёнка, так как в них дети учатся высказывать самостоятельные суждения, делать выводы и умозаключения, не полагаясь на суждения других, замечать логические ошибки.    Можно группировать игры и так:  </vt:lpstr>
      <vt:lpstr>Слайд 25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2020-04-08T11:27:44Z</dcterms:created>
  <dcterms:modified xsi:type="dcterms:W3CDTF">2020-05-10T20:01:03Z</dcterms:modified>
</cp:coreProperties>
</file>