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85786" y="4462421"/>
            <a:ext cx="7429552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https://im0-tub-ru.yandex.net/i?id=c449e5bc873e87b5d01367b85bd877b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im0-tub-ru.yandex.net/i?id=c449e5bc873e87b5d01367b85bd877b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дом\Desktop\6ab87d1de84d66d982cb88f684808.jpg"/>
          <p:cNvPicPr>
            <a:picLocks noChangeAspect="1" noChangeArrowheads="1"/>
          </p:cNvPicPr>
          <p:nvPr/>
        </p:nvPicPr>
        <p:blipFill>
          <a:blip r:embed="rId2" cstate="print"/>
          <a:srcRect r="4687" b="12561"/>
          <a:stretch>
            <a:fillRect/>
          </a:stretch>
        </p:blipFill>
        <p:spPr bwMode="auto">
          <a:xfrm>
            <a:off x="0" y="-37477"/>
            <a:ext cx="9144000" cy="68954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6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lang="ru-RU" sz="2800" dirty="0" smtClean="0">
                <a:solidFill>
                  <a:srgbClr val="FF0000"/>
                </a:solidFill>
              </a:rPr>
              <a:t>Музыкально-дидактическое пособие «Музыкальный  </a:t>
            </a:r>
            <a:r>
              <a:rPr lang="ru-RU" sz="2800" dirty="0" err="1" smtClean="0">
                <a:solidFill>
                  <a:srgbClr val="FF0000"/>
                </a:solidFill>
              </a:rPr>
              <a:t>лэпбук</a:t>
            </a:r>
            <a:r>
              <a:rPr lang="ru-RU" sz="2800" dirty="0" smtClean="0">
                <a:solidFill>
                  <a:srgbClr val="FF0000"/>
                </a:solidFill>
              </a:rPr>
              <a:t>».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FF000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       Введение нового стандарта к дошкольному образованию существенно изменило подход к организации музыкальной деятельности дошкольников. Перед нами стоит задача воспитания активного и любознательного поколения, решить которую возможно лишь с поиском нестандартных форм сотрудничества с воспитанниками. Одним из универсальных способов реализации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 в музыкальном воспитании дошкольников является использование </a:t>
            </a:r>
            <a:r>
              <a:rPr lang="ru-RU" dirty="0" err="1" smtClean="0"/>
              <a:t>лэпбука</a:t>
            </a:r>
            <a:r>
              <a:rPr lang="ru-RU" dirty="0" smtClean="0"/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      «Музыкальный  </a:t>
            </a:r>
            <a:r>
              <a:rPr lang="ru-RU" dirty="0" err="1" smtClean="0"/>
              <a:t>лэпбук</a:t>
            </a:r>
            <a:r>
              <a:rPr lang="ru-RU" dirty="0" smtClean="0"/>
              <a:t>» -  музыкально-дидактическое пособие. В дословном переводе с английского языка «</a:t>
            </a:r>
            <a:r>
              <a:rPr lang="ru-RU" dirty="0" err="1" smtClean="0"/>
              <a:t>Лэпбук</a:t>
            </a:r>
            <a:r>
              <a:rPr lang="ru-RU" dirty="0" smtClean="0"/>
              <a:t>» (</a:t>
            </a:r>
            <a:r>
              <a:rPr lang="ru-RU" dirty="0" err="1" smtClean="0"/>
              <a:t>lapbook</a:t>
            </a:r>
            <a:r>
              <a:rPr lang="ru-RU" dirty="0" smtClean="0"/>
              <a:t>)  значит «наколенная книга» (</a:t>
            </a:r>
            <a:r>
              <a:rPr lang="ru-RU" dirty="0" err="1" smtClean="0"/>
              <a:t>lap</a:t>
            </a:r>
            <a:r>
              <a:rPr lang="ru-RU" dirty="0" smtClean="0"/>
              <a:t> – колени, </a:t>
            </a:r>
            <a:r>
              <a:rPr lang="ru-RU" dirty="0" err="1" smtClean="0"/>
              <a:t>book</a:t>
            </a:r>
            <a:r>
              <a:rPr lang="ru-RU" dirty="0" smtClean="0"/>
              <a:t> - книга). Это достаточно новое средство обучения дошкольников, которое может применяться в любой деятельности, в том числе  и в музыкальной.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       Если быть точнее, то </a:t>
            </a:r>
            <a:r>
              <a:rPr lang="ru-RU" dirty="0" err="1" smtClean="0"/>
              <a:t>лэпбук</a:t>
            </a:r>
            <a:r>
              <a:rPr lang="ru-RU" dirty="0" smtClean="0"/>
              <a:t> можно отнести к форме организации учебного материала, который ребёнок-дошкольник осваивает и </a:t>
            </a:r>
            <a:r>
              <a:rPr lang="ru-RU" dirty="0" smtClean="0"/>
              <a:t>закрепляет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6ab87d1de84d66d982cb88f684808.jpg"/>
          <p:cNvPicPr>
            <a:picLocks noChangeAspect="1" noChangeArrowheads="1"/>
          </p:cNvPicPr>
          <p:nvPr/>
        </p:nvPicPr>
        <p:blipFill>
          <a:blip r:embed="rId2" cstate="print"/>
          <a:srcRect r="4687" b="12561"/>
          <a:stretch>
            <a:fillRect/>
          </a:stretch>
        </p:blipFill>
        <p:spPr bwMode="auto">
          <a:xfrm>
            <a:off x="0" y="-1"/>
            <a:ext cx="9144000" cy="6895477"/>
          </a:xfrm>
          <a:prstGeom prst="rect">
            <a:avLst/>
          </a:prstGeom>
          <a:noFill/>
        </p:spPr>
      </p:pic>
      <p:pic>
        <p:nvPicPr>
          <p:cNvPr id="4" name="Picture 2" descr="C:\Users\дом\Desktop\6ab87d1de84d66d982cb88f684808.jpg"/>
          <p:cNvPicPr>
            <a:picLocks noChangeAspect="1" noChangeArrowheads="1"/>
          </p:cNvPicPr>
          <p:nvPr/>
        </p:nvPicPr>
        <p:blipFill>
          <a:blip r:embed="rId2" cstate="print"/>
          <a:srcRect r="4687" b="12561"/>
          <a:stretch>
            <a:fillRect/>
          </a:stretch>
        </p:blipFill>
        <p:spPr bwMode="auto">
          <a:xfrm>
            <a:off x="0" y="-37477"/>
            <a:ext cx="9144000" cy="68954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Представляет собой картонную папку формата А 4, состоящую из четырех страниц.  На страницах папки имеются различные кармашки и карточки, в которых размещены дидактические игры и задания, направленные на развитие музыкальных способностей детей: «Регистр», «Ритмический рисунок», «Песня. Танец. Марш», «Темп», «Характер музыки».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      Цель использования музыкально – дидактического пособия «</a:t>
            </a:r>
            <a:r>
              <a:rPr lang="ru-RU" dirty="0" err="1" smtClean="0"/>
              <a:t>Лэпбук</a:t>
            </a:r>
            <a:r>
              <a:rPr lang="ru-RU" dirty="0" smtClean="0"/>
              <a:t>» - обогащать музыкальный опыт детей и развивать умение определять жанр, регистр, темп и характер музыкальных произведений в процессе слушания музыки. </a:t>
            </a:r>
          </a:p>
        </p:txBody>
      </p:sp>
      <p:pic>
        <p:nvPicPr>
          <p:cNvPr id="6" name="Picture 2" descr="C:\Users\дом\Desktop\Лэпбук\DSCN0647.JPG"/>
          <p:cNvPicPr>
            <a:picLocks noChangeAspect="1" noChangeArrowheads="1"/>
          </p:cNvPicPr>
          <p:nvPr/>
        </p:nvPicPr>
        <p:blipFill>
          <a:blip r:embed="rId3" cstate="print"/>
          <a:srcRect l="23376" t="2431" r="20131"/>
          <a:stretch>
            <a:fillRect/>
          </a:stretch>
        </p:blipFill>
        <p:spPr bwMode="auto">
          <a:xfrm>
            <a:off x="2643174" y="2571744"/>
            <a:ext cx="2400763" cy="3322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\Desktop\6ab87d1de84d66d982cb88f684808.jpg"/>
          <p:cNvPicPr>
            <a:picLocks noChangeAspect="1" noChangeArrowheads="1"/>
          </p:cNvPicPr>
          <p:nvPr/>
        </p:nvPicPr>
        <p:blipFill>
          <a:blip r:embed="rId2" cstate="print"/>
          <a:srcRect r="4687" b="12561"/>
          <a:stretch>
            <a:fillRect/>
          </a:stretch>
        </p:blipFill>
        <p:spPr bwMode="auto">
          <a:xfrm>
            <a:off x="0" y="-37477"/>
            <a:ext cx="9144000" cy="6895477"/>
          </a:xfrm>
          <a:prstGeom prst="rect">
            <a:avLst/>
          </a:prstGeom>
          <a:noFill/>
        </p:spPr>
      </p:pic>
      <p:pic>
        <p:nvPicPr>
          <p:cNvPr id="2050" name="Picture 2" descr="C:\Users\дом\Desktop\Лэпбук\DSCN0649.JPG"/>
          <p:cNvPicPr>
            <a:picLocks noChangeAspect="1" noChangeArrowheads="1"/>
          </p:cNvPicPr>
          <p:nvPr/>
        </p:nvPicPr>
        <p:blipFill>
          <a:blip r:embed="rId3" cstate="print"/>
          <a:srcRect l="918" t="8196" r="5433" b="4927"/>
          <a:stretch>
            <a:fillRect/>
          </a:stretch>
        </p:blipFill>
        <p:spPr bwMode="auto">
          <a:xfrm>
            <a:off x="214282" y="642918"/>
            <a:ext cx="728667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\Desktop\6ab87d1de84d66d982cb88f684808.jpg"/>
          <p:cNvPicPr>
            <a:picLocks noChangeAspect="1" noChangeArrowheads="1"/>
          </p:cNvPicPr>
          <p:nvPr/>
        </p:nvPicPr>
        <p:blipFill>
          <a:blip r:embed="rId2" cstate="print"/>
          <a:srcRect r="4687" b="12561"/>
          <a:stretch>
            <a:fillRect/>
          </a:stretch>
        </p:blipFill>
        <p:spPr bwMode="auto">
          <a:xfrm>
            <a:off x="0" y="-37477"/>
            <a:ext cx="9144000" cy="6895477"/>
          </a:xfrm>
          <a:prstGeom prst="rect">
            <a:avLst/>
          </a:prstGeom>
          <a:noFill/>
        </p:spPr>
      </p:pic>
      <p:pic>
        <p:nvPicPr>
          <p:cNvPr id="3074" name="Picture 2" descr="C:\Users\дом\Desktop\Лэпбук\DSCN0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7319565" cy="3787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\Desktop\6ab87d1de84d66d982cb88f684808.jpg"/>
          <p:cNvPicPr>
            <a:picLocks noChangeAspect="1" noChangeArrowheads="1"/>
          </p:cNvPicPr>
          <p:nvPr/>
        </p:nvPicPr>
        <p:blipFill>
          <a:blip r:embed="rId2" cstate="print"/>
          <a:srcRect r="4687" b="12561"/>
          <a:stretch>
            <a:fillRect/>
          </a:stretch>
        </p:blipFill>
        <p:spPr bwMode="auto">
          <a:xfrm>
            <a:off x="0" y="-37477"/>
            <a:ext cx="9144000" cy="6895477"/>
          </a:xfrm>
          <a:prstGeom prst="rect">
            <a:avLst/>
          </a:prstGeom>
          <a:noFill/>
        </p:spPr>
      </p:pic>
      <p:pic>
        <p:nvPicPr>
          <p:cNvPr id="4098" name="Picture 2" descr="C:\Users\дом\Desktop\Лэпбук\DSCN064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66"/>
            <a:ext cx="2969467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\Desktop\6ab87d1de84d66d982cb88f684808.jpg"/>
          <p:cNvPicPr>
            <a:picLocks noChangeAspect="1" noChangeArrowheads="1"/>
          </p:cNvPicPr>
          <p:nvPr/>
        </p:nvPicPr>
        <p:blipFill>
          <a:blip r:embed="rId2" cstate="print"/>
          <a:srcRect r="4687" b="12561"/>
          <a:stretch>
            <a:fillRect/>
          </a:stretch>
        </p:blipFill>
        <p:spPr bwMode="auto">
          <a:xfrm>
            <a:off x="0" y="-37477"/>
            <a:ext cx="9144000" cy="6895477"/>
          </a:xfrm>
          <a:prstGeom prst="rect">
            <a:avLst/>
          </a:prstGeom>
          <a:noFill/>
        </p:spPr>
      </p:pic>
      <p:pic>
        <p:nvPicPr>
          <p:cNvPr id="5122" name="Picture 2" descr="C:\Users\дом\Desktop\Лэпбук\DSCN0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6715172" cy="353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\Desktop\6ab87d1de84d66d982cb88f684808.jpg"/>
          <p:cNvPicPr>
            <a:picLocks noChangeAspect="1" noChangeArrowheads="1"/>
          </p:cNvPicPr>
          <p:nvPr/>
        </p:nvPicPr>
        <p:blipFill>
          <a:blip r:embed="rId2" cstate="print"/>
          <a:srcRect r="4687" b="12561"/>
          <a:stretch>
            <a:fillRect/>
          </a:stretch>
        </p:blipFill>
        <p:spPr bwMode="auto">
          <a:xfrm>
            <a:off x="0" y="-37477"/>
            <a:ext cx="9144000" cy="6895477"/>
          </a:xfrm>
          <a:prstGeom prst="rect">
            <a:avLst/>
          </a:prstGeom>
          <a:noFill/>
        </p:spPr>
      </p:pic>
      <p:pic>
        <p:nvPicPr>
          <p:cNvPr id="6146" name="Picture 2" descr="C:\Users\дом\Desktop\Лэпбук\DSCN0653.JPG"/>
          <p:cNvPicPr>
            <a:picLocks noChangeAspect="1" noChangeArrowheads="1"/>
          </p:cNvPicPr>
          <p:nvPr/>
        </p:nvPicPr>
        <p:blipFill>
          <a:blip r:embed="rId3" cstate="print"/>
          <a:srcRect r="4301" b="13457"/>
          <a:stretch>
            <a:fillRect/>
          </a:stretch>
        </p:blipFill>
        <p:spPr bwMode="auto">
          <a:xfrm>
            <a:off x="357159" y="571480"/>
            <a:ext cx="635798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6ab87d1de84d66d982cb88f684808.jpg"/>
          <p:cNvPicPr>
            <a:picLocks noChangeAspect="1" noChangeArrowheads="1"/>
          </p:cNvPicPr>
          <p:nvPr/>
        </p:nvPicPr>
        <p:blipFill>
          <a:blip r:embed="rId2" cstate="print"/>
          <a:srcRect r="4687" b="12561"/>
          <a:stretch>
            <a:fillRect/>
          </a:stretch>
        </p:blipFill>
        <p:spPr bwMode="auto">
          <a:xfrm>
            <a:off x="0" y="-37477"/>
            <a:ext cx="9144000" cy="6895477"/>
          </a:xfrm>
          <a:prstGeom prst="rect">
            <a:avLst/>
          </a:prstGeom>
          <a:noFill/>
        </p:spPr>
      </p:pic>
      <p:pic>
        <p:nvPicPr>
          <p:cNvPr id="21506" name="Picture 2" descr="C:\Users\дом\Desktop\Лэпбук\DSCN0648.JPG"/>
          <p:cNvPicPr>
            <a:picLocks noChangeAspect="1" noChangeArrowheads="1"/>
          </p:cNvPicPr>
          <p:nvPr/>
        </p:nvPicPr>
        <p:blipFill>
          <a:blip r:embed="rId3" cstate="print"/>
          <a:srcRect l="2409" t="6620" r="3336" b="6670"/>
          <a:stretch>
            <a:fillRect/>
          </a:stretch>
        </p:blipFill>
        <p:spPr bwMode="auto">
          <a:xfrm>
            <a:off x="285720" y="285728"/>
            <a:ext cx="807249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5</cp:revision>
  <dcterms:created xsi:type="dcterms:W3CDTF">2018-11-13T07:19:50Z</dcterms:created>
  <dcterms:modified xsi:type="dcterms:W3CDTF">2019-09-11T10:30:13Z</dcterms:modified>
</cp:coreProperties>
</file>