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66" r:id="rId5"/>
    <p:sldId id="267" r:id="rId6"/>
    <p:sldId id="268" r:id="rId7"/>
    <p:sldId id="269" r:id="rId8"/>
    <p:sldId id="270" r:id="rId9"/>
    <p:sldId id="27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9EF"/>
    <a:srgbClr val="800080"/>
    <a:srgbClr val="FFFF00"/>
    <a:srgbClr val="CC0000"/>
    <a:srgbClr val="FF0066"/>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4"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ru-RU" smtClean="0"/>
              <a:t>Образец заголовка</a:t>
            </a:r>
            <a:endParaRPr lang="es-UY"/>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09DC007-8F39-4F4F-ABCF-C580B483E8D2}" type="slidenum">
              <a:rPr lang="es-ES" altLang="ru-RU"/>
              <a:pPr/>
              <a:t>‹#›</a:t>
            </a:fld>
            <a:endParaRPr lang="es-ES" altLang="ru-RU"/>
          </a:p>
        </p:txBody>
      </p:sp>
    </p:spTree>
    <p:extLst>
      <p:ext uri="{BB962C8B-B14F-4D97-AF65-F5344CB8AC3E}">
        <p14:creationId xmlns:p14="http://schemas.microsoft.com/office/powerpoint/2010/main" xmlns="" val="2077996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UY"/>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68C771B3-46E9-4B7A-85F4-21A5340F85F2}" type="slidenum">
              <a:rPr lang="es-ES" altLang="ru-RU"/>
              <a:pPr/>
              <a:t>‹#›</a:t>
            </a:fld>
            <a:endParaRPr lang="es-ES" altLang="ru-RU"/>
          </a:p>
        </p:txBody>
      </p:sp>
    </p:spTree>
    <p:extLst>
      <p:ext uri="{BB962C8B-B14F-4D97-AF65-F5344CB8AC3E}">
        <p14:creationId xmlns:p14="http://schemas.microsoft.com/office/powerpoint/2010/main" xmlns="" val="1907661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UY"/>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FB7AF711-E965-4DE7-AE87-C34C3E456D39}" type="slidenum">
              <a:rPr lang="es-ES" altLang="ru-RU"/>
              <a:pPr/>
              <a:t>‹#›</a:t>
            </a:fld>
            <a:endParaRPr lang="es-ES" altLang="ru-RU"/>
          </a:p>
        </p:txBody>
      </p:sp>
    </p:spTree>
    <p:extLst>
      <p:ext uri="{BB962C8B-B14F-4D97-AF65-F5344CB8AC3E}">
        <p14:creationId xmlns:p14="http://schemas.microsoft.com/office/powerpoint/2010/main" xmlns="" val="2701953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UY"/>
          </a:p>
        </p:txBody>
      </p:sp>
      <p:sp>
        <p:nvSpPr>
          <p:cNvPr id="3" name="2 Marcador de contenido"/>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29DB363C-4C4C-4910-901B-E927C46B572F}" type="slidenum">
              <a:rPr lang="es-ES" altLang="ru-RU"/>
              <a:pPr/>
              <a:t>‹#›</a:t>
            </a:fld>
            <a:endParaRPr lang="es-ES" altLang="ru-RU"/>
          </a:p>
        </p:txBody>
      </p:sp>
    </p:spTree>
    <p:extLst>
      <p:ext uri="{BB962C8B-B14F-4D97-AF65-F5344CB8AC3E}">
        <p14:creationId xmlns:p14="http://schemas.microsoft.com/office/powerpoint/2010/main" xmlns="" val="1778820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UY"/>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07CBC14-E281-42D7-96A4-B82E3094CC31}" type="slidenum">
              <a:rPr lang="es-ES" altLang="ru-RU"/>
              <a:pPr/>
              <a:t>‹#›</a:t>
            </a:fld>
            <a:endParaRPr lang="es-ES" altLang="ru-RU"/>
          </a:p>
        </p:txBody>
      </p:sp>
    </p:spTree>
    <p:extLst>
      <p:ext uri="{BB962C8B-B14F-4D97-AF65-F5344CB8AC3E}">
        <p14:creationId xmlns:p14="http://schemas.microsoft.com/office/powerpoint/2010/main" xmlns="" val="15000813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UY"/>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33F16A41-E56C-402A-924E-A8B7493D77FA}" type="slidenum">
              <a:rPr lang="es-ES" altLang="ru-RU"/>
              <a:pPr/>
              <a:t>‹#›</a:t>
            </a:fld>
            <a:endParaRPr lang="es-ES" altLang="ru-RU"/>
          </a:p>
        </p:txBody>
      </p:sp>
    </p:spTree>
    <p:extLst>
      <p:ext uri="{BB962C8B-B14F-4D97-AF65-F5344CB8AC3E}">
        <p14:creationId xmlns:p14="http://schemas.microsoft.com/office/powerpoint/2010/main" xmlns="" val="32294841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UY"/>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E33AB534-0E30-4F58-B52C-12C82974788A}" type="slidenum">
              <a:rPr lang="es-ES" altLang="ru-RU"/>
              <a:pPr/>
              <a:t>‹#›</a:t>
            </a:fld>
            <a:endParaRPr lang="es-ES" altLang="ru-RU"/>
          </a:p>
        </p:txBody>
      </p:sp>
    </p:spTree>
    <p:extLst>
      <p:ext uri="{BB962C8B-B14F-4D97-AF65-F5344CB8AC3E}">
        <p14:creationId xmlns:p14="http://schemas.microsoft.com/office/powerpoint/2010/main" xmlns="" val="39338944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UY"/>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2DF3AA3D-E71B-452A-8A32-320DF17609CB}" type="slidenum">
              <a:rPr lang="es-ES" altLang="ru-RU"/>
              <a:pPr/>
              <a:t>‹#›</a:t>
            </a:fld>
            <a:endParaRPr lang="es-ES" altLang="ru-RU"/>
          </a:p>
        </p:txBody>
      </p:sp>
    </p:spTree>
    <p:extLst>
      <p:ext uri="{BB962C8B-B14F-4D97-AF65-F5344CB8AC3E}">
        <p14:creationId xmlns:p14="http://schemas.microsoft.com/office/powerpoint/2010/main" xmlns="" val="4154872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67B20E86-7A44-465F-84A4-6F37D53252D3}" type="slidenum">
              <a:rPr lang="es-ES" altLang="ru-RU"/>
              <a:pPr/>
              <a:t>‹#›</a:t>
            </a:fld>
            <a:endParaRPr lang="es-ES" altLang="ru-RU"/>
          </a:p>
        </p:txBody>
      </p:sp>
    </p:spTree>
    <p:extLst>
      <p:ext uri="{BB962C8B-B14F-4D97-AF65-F5344CB8AC3E}">
        <p14:creationId xmlns:p14="http://schemas.microsoft.com/office/powerpoint/2010/main" xmlns="" val="9340721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UY"/>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UY"/>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4D1C0878-4F39-4034-85FC-73703AE1D354}" type="slidenum">
              <a:rPr lang="es-ES" altLang="ru-RU"/>
              <a:pPr/>
              <a:t>‹#›</a:t>
            </a:fld>
            <a:endParaRPr lang="es-ES" altLang="ru-RU"/>
          </a:p>
        </p:txBody>
      </p:sp>
    </p:spTree>
    <p:extLst>
      <p:ext uri="{BB962C8B-B14F-4D97-AF65-F5344CB8AC3E}">
        <p14:creationId xmlns:p14="http://schemas.microsoft.com/office/powerpoint/2010/main" xmlns="" val="41920945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UY"/>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s-UY"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191594BE-760A-4EE5-AEAA-31CAED8EB141}" type="slidenum">
              <a:rPr lang="es-ES" altLang="ru-RU"/>
              <a:pPr/>
              <a:t>‹#›</a:t>
            </a:fld>
            <a:endParaRPr lang="es-ES" altLang="ru-RU"/>
          </a:p>
        </p:txBody>
      </p:sp>
    </p:spTree>
    <p:extLst>
      <p:ext uri="{BB962C8B-B14F-4D97-AF65-F5344CB8AC3E}">
        <p14:creationId xmlns:p14="http://schemas.microsoft.com/office/powerpoint/2010/main" xmlns="" val="725116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D8B760-3CBA-485A-BC8E-00F0990D19AB}" type="slidenum">
              <a:rPr lang="es-ES" altLang="ru-RU"/>
              <a:pPr/>
              <a:t>‹#›</a:t>
            </a:fld>
            <a:endParaRPr lang="es-ES" altLang="ru-RU"/>
          </a:p>
        </p:txBody>
      </p:sp>
    </p:spTree>
    <p:extLst>
      <p:ext uri="{BB962C8B-B14F-4D97-AF65-F5344CB8AC3E}">
        <p14:creationId xmlns:p14="http://schemas.microsoft.com/office/powerpoint/2010/main" xmlns="" val="1506073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370899"/>
            <a:ext cx="10363200" cy="1470025"/>
          </a:xfrm>
        </p:spPr>
        <p:txBody>
          <a:bodyPr/>
          <a:lstStyle/>
          <a:p>
            <a:r>
              <a:rPr lang="ru-RU" b="1" i="1" dirty="0" smtClean="0">
                <a:solidFill>
                  <a:srgbClr val="FF0000"/>
                </a:solidFill>
                <a:effectLst>
                  <a:outerShdw blurRad="38100" dist="38100" dir="2700000" algn="tl">
                    <a:srgbClr val="000000">
                      <a:alpha val="43137"/>
                    </a:srgbClr>
                  </a:outerShdw>
                </a:effectLst>
              </a:rPr>
              <a:t>Двигательная активность как фактор укрепления здоровья</a:t>
            </a:r>
            <a:endParaRPr lang="ru-RU" b="1" i="1"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7412181" y="5970444"/>
            <a:ext cx="5056909" cy="568037"/>
          </a:xfrm>
        </p:spPr>
        <p:txBody>
          <a:bodyPr/>
          <a:lstStyle/>
          <a:p>
            <a:r>
              <a:rPr lang="ru-RU" sz="1600" dirty="0" smtClean="0"/>
              <a:t>Подготовила: воспитатель МБДОУ ДС №11 Батавина Юлия Анатольевна</a:t>
            </a:r>
          </a:p>
          <a:p>
            <a:r>
              <a:rPr lang="ru-RU" sz="1600" dirty="0" smtClean="0"/>
              <a:t>г.Сасово, </a:t>
            </a:r>
            <a:r>
              <a:rPr lang="ru-RU" sz="1600" dirty="0" smtClean="0"/>
              <a:t>2019г</a:t>
            </a:r>
            <a:endParaRPr lang="ru-RU" sz="16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r="640" b="4700"/>
          <a:stretch/>
        </p:blipFill>
        <p:spPr>
          <a:xfrm>
            <a:off x="1108363" y="1840924"/>
            <a:ext cx="6456219" cy="4476749"/>
          </a:xfrm>
          <a:prstGeom prst="rect">
            <a:avLst/>
          </a:prstGeom>
        </p:spPr>
      </p:pic>
      <p:sp>
        <p:nvSpPr>
          <p:cNvPr id="6" name="Облако 5"/>
          <p:cNvSpPr/>
          <p:nvPr/>
        </p:nvSpPr>
        <p:spPr>
          <a:xfrm>
            <a:off x="11055927" y="6567055"/>
            <a:ext cx="1136073" cy="2909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821640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449926"/>
            <a:ext cx="11748655" cy="4585871"/>
          </a:xfrm>
          <a:prstGeom prst="rect">
            <a:avLst/>
          </a:prstGeom>
          <a:noFill/>
        </p:spPr>
        <p:txBody>
          <a:bodyPr wrap="square" rtlCol="0">
            <a:spAutoFit/>
          </a:bodyPr>
          <a:lstStyle/>
          <a:p>
            <a:pPr algn="ctr"/>
            <a:r>
              <a:rPr lang="ru-RU" sz="2800" b="1" dirty="0" smtClean="0"/>
              <a:t> </a:t>
            </a:r>
            <a:r>
              <a:rPr lang="ru-RU" sz="2800" b="1" dirty="0" smtClean="0"/>
              <a:t>Актуальность </a:t>
            </a:r>
          </a:p>
          <a:p>
            <a:pPr algn="just"/>
            <a:r>
              <a:rPr lang="ru-RU" sz="2400" dirty="0" smtClean="0">
                <a:solidFill>
                  <a:srgbClr val="800000"/>
                </a:solidFill>
              </a:rPr>
              <a:t>При анализе режима дня группы выявились  факторы, ограничивающие двигательную активность детей: </a:t>
            </a:r>
            <a:r>
              <a:rPr lang="ru-RU" sz="2400" dirty="0">
                <a:solidFill>
                  <a:srgbClr val="800000"/>
                </a:solidFill>
              </a:rPr>
              <a:t>н</a:t>
            </a:r>
            <a:r>
              <a:rPr lang="ru-RU" sz="2400" dirty="0" smtClean="0">
                <a:solidFill>
                  <a:srgbClr val="800000"/>
                </a:solidFill>
              </a:rPr>
              <a:t>а проведение </a:t>
            </a:r>
            <a:r>
              <a:rPr lang="ru-RU" sz="2400" dirty="0" smtClean="0">
                <a:solidFill>
                  <a:srgbClr val="800000"/>
                </a:solidFill>
              </a:rPr>
              <a:t>ООД </a:t>
            </a:r>
            <a:r>
              <a:rPr lang="ru-RU" sz="2400" dirty="0" smtClean="0">
                <a:solidFill>
                  <a:srgbClr val="800000"/>
                </a:solidFill>
              </a:rPr>
              <a:t>отводится 150 минут в неделю: 60 минут это </a:t>
            </a:r>
            <a:r>
              <a:rPr lang="ru-RU" sz="2400" dirty="0" smtClean="0">
                <a:solidFill>
                  <a:srgbClr val="800000"/>
                </a:solidFill>
              </a:rPr>
              <a:t>ООД </a:t>
            </a:r>
            <a:r>
              <a:rPr lang="ru-RU" sz="2400" dirty="0" smtClean="0">
                <a:solidFill>
                  <a:srgbClr val="800000"/>
                </a:solidFill>
              </a:rPr>
              <a:t>ФИЗО и МУЗО. Остальные 90 минут отводится </a:t>
            </a:r>
            <a:r>
              <a:rPr lang="ru-RU" sz="2400" dirty="0" smtClean="0">
                <a:solidFill>
                  <a:srgbClr val="800000"/>
                </a:solidFill>
              </a:rPr>
              <a:t>ООД</a:t>
            </a:r>
            <a:r>
              <a:rPr lang="ru-RU" sz="2400" dirty="0" smtClean="0">
                <a:solidFill>
                  <a:srgbClr val="800000"/>
                </a:solidFill>
              </a:rPr>
              <a:t>, когда дети проводят большую часть в статичном положении (за столами, на ковре, стоя), а это увеличивает статичную нагрузку на определённые группы мышц и вызывает их утомление. Таким образом, снижается сила и работоспособность скелетной мускулатуры, что влечёт за собой нарушение осанки, искривления позвоночника, плоскостопие, задержку возрастного развития быстроты, ловкости, координации движений, выносливости, гибкости силы. Правильно организованная двигательная активность детей является важным условием их всестороннего развития и </a:t>
            </a:r>
            <a:r>
              <a:rPr lang="ru-RU" sz="2400" dirty="0" smtClean="0">
                <a:solidFill>
                  <a:srgbClr val="800000"/>
                </a:solidFill>
              </a:rPr>
              <a:t>воспитания.</a:t>
            </a:r>
            <a:endParaRPr lang="ru-RU" sz="2400" dirty="0"/>
          </a:p>
        </p:txBody>
      </p:sp>
      <p:sp>
        <p:nvSpPr>
          <p:cNvPr id="3" name="Облако 2"/>
          <p:cNvSpPr/>
          <p:nvPr/>
        </p:nvSpPr>
        <p:spPr>
          <a:xfrm>
            <a:off x="11083636" y="6608619"/>
            <a:ext cx="1108364" cy="2493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891507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10" y="374073"/>
            <a:ext cx="3075708" cy="4154984"/>
          </a:xfrm>
          <a:prstGeom prst="rect">
            <a:avLst/>
          </a:prstGeom>
          <a:noFill/>
        </p:spPr>
        <p:txBody>
          <a:bodyPr wrap="square" rtlCol="0">
            <a:spAutoFit/>
          </a:bodyPr>
          <a:lstStyle/>
          <a:p>
            <a:r>
              <a:rPr lang="ru-RU" sz="4400" dirty="0">
                <a:solidFill>
                  <a:srgbClr val="FF0066"/>
                </a:solidFill>
              </a:rPr>
              <a:t>«Люди с </a:t>
            </a:r>
            <a:r>
              <a:rPr lang="ru-RU" sz="4400" dirty="0" smtClean="0">
                <a:solidFill>
                  <a:srgbClr val="FF0066"/>
                </a:solidFill>
              </a:rPr>
              <a:t>самого          рождения</a:t>
            </a:r>
            <a:r>
              <a:rPr lang="ru-RU" sz="4400" dirty="0">
                <a:solidFill>
                  <a:srgbClr val="FF0066"/>
                </a:solidFill>
              </a:rPr>
              <a:t>, жить не могут без движения»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85557" y="0"/>
            <a:ext cx="5060373" cy="6747164"/>
          </a:xfrm>
          <a:prstGeom prst="rect">
            <a:avLst/>
          </a:prstGeom>
        </p:spPr>
      </p:pic>
      <p:sp>
        <p:nvSpPr>
          <p:cNvPr id="3" name="Облако 2"/>
          <p:cNvSpPr/>
          <p:nvPr/>
        </p:nvSpPr>
        <p:spPr>
          <a:xfrm>
            <a:off x="11028218" y="6650182"/>
            <a:ext cx="1163782" cy="207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988441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429491" y="360218"/>
            <a:ext cx="11402291" cy="831273"/>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800080"/>
                </a:solidFill>
              </a:rPr>
              <a:t>Двигательные паузы</a:t>
            </a:r>
            <a:endParaRPr lang="ru-RU" sz="2400" b="1" dirty="0">
              <a:solidFill>
                <a:srgbClr val="800080"/>
              </a:solidFill>
            </a:endParaRPr>
          </a:p>
        </p:txBody>
      </p:sp>
      <p:sp>
        <p:nvSpPr>
          <p:cNvPr id="3" name="TextBox 2"/>
          <p:cNvSpPr txBox="1"/>
          <p:nvPr/>
        </p:nvSpPr>
        <p:spPr>
          <a:xfrm>
            <a:off x="429491" y="1302327"/>
            <a:ext cx="11028218" cy="646331"/>
          </a:xfrm>
          <a:prstGeom prst="rect">
            <a:avLst/>
          </a:prstGeom>
          <a:noFill/>
        </p:spPr>
        <p:txBody>
          <a:bodyPr wrap="square" rtlCol="0">
            <a:spAutoFit/>
          </a:bodyPr>
          <a:lstStyle/>
          <a:p>
            <a:r>
              <a:rPr lang="ru-RU" b="1" dirty="0">
                <a:solidFill>
                  <a:srgbClr val="C00000"/>
                </a:solidFill>
              </a:rPr>
              <a:t>Признаки утомления у детей появляются через7-9 минут. Поэтому физминутки должны быть необходимой составляющей любой непосредственной образовательной деятельности в ДОУ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7382" y="1946564"/>
            <a:ext cx="6179127" cy="4634345"/>
          </a:xfrm>
          <a:prstGeom prst="rect">
            <a:avLst/>
          </a:prstGeom>
        </p:spPr>
      </p:pic>
      <p:sp>
        <p:nvSpPr>
          <p:cNvPr id="5" name="Облако 4"/>
          <p:cNvSpPr/>
          <p:nvPr/>
        </p:nvSpPr>
        <p:spPr>
          <a:xfrm>
            <a:off x="10972800" y="6580909"/>
            <a:ext cx="1219200" cy="2770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99972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221672" y="180109"/>
            <a:ext cx="11831782" cy="858981"/>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800080"/>
                </a:solidFill>
              </a:rPr>
              <a:t>Самостоятельная двигательная деятельность</a:t>
            </a:r>
            <a:endParaRPr lang="ru-RU" sz="2000" b="1" dirty="0">
              <a:solidFill>
                <a:srgbClr val="80008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762967">
            <a:off x="1108363" y="1939634"/>
            <a:ext cx="4821382" cy="361603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183734">
            <a:off x="5835638" y="1776184"/>
            <a:ext cx="5666784" cy="4250088"/>
          </a:xfrm>
          <a:prstGeom prst="rect">
            <a:avLst/>
          </a:prstGeom>
        </p:spPr>
      </p:pic>
      <p:sp>
        <p:nvSpPr>
          <p:cNvPr id="5" name="Облако 4"/>
          <p:cNvSpPr/>
          <p:nvPr/>
        </p:nvSpPr>
        <p:spPr>
          <a:xfrm>
            <a:off x="11042073" y="6636327"/>
            <a:ext cx="1149927" cy="2216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165866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401782" y="263236"/>
            <a:ext cx="11471563" cy="706582"/>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800080"/>
                </a:solidFill>
              </a:rPr>
              <a:t>Подвижные игры</a:t>
            </a:r>
            <a:endParaRPr lang="ru-RU" sz="2000" b="1" dirty="0">
              <a:solidFill>
                <a:srgbClr val="800080"/>
              </a:solidFill>
            </a:endParaRPr>
          </a:p>
        </p:txBody>
      </p:sp>
      <p:sp>
        <p:nvSpPr>
          <p:cNvPr id="3" name="TextBox 2"/>
          <p:cNvSpPr txBox="1"/>
          <p:nvPr/>
        </p:nvSpPr>
        <p:spPr>
          <a:xfrm>
            <a:off x="401782" y="1288473"/>
            <a:ext cx="7481454" cy="707886"/>
          </a:xfrm>
          <a:prstGeom prst="rect">
            <a:avLst/>
          </a:prstGeom>
          <a:noFill/>
        </p:spPr>
        <p:txBody>
          <a:bodyPr wrap="square" rtlCol="0">
            <a:spAutoFit/>
          </a:bodyPr>
          <a:lstStyle/>
          <a:p>
            <a:r>
              <a:rPr lang="ru-RU" sz="2000" b="1" dirty="0">
                <a:solidFill>
                  <a:srgbClr val="C00000"/>
                </a:solidFill>
              </a:rPr>
              <a:t>Развивают двигательные, сенсорные, познавательные и творческие способности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108" y="1996359"/>
            <a:ext cx="6165273" cy="4623955"/>
          </a:xfrm>
          <a:prstGeom prst="rect">
            <a:avLst/>
          </a:prstGeom>
        </p:spPr>
      </p:pic>
      <p:sp>
        <p:nvSpPr>
          <p:cNvPr id="4" name="Облако 3"/>
          <p:cNvSpPr/>
          <p:nvPr/>
        </p:nvSpPr>
        <p:spPr>
          <a:xfrm>
            <a:off x="11042072" y="6620314"/>
            <a:ext cx="1149928" cy="2376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53974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9382" y="107372"/>
            <a:ext cx="5140036" cy="385502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5055" y="2247902"/>
            <a:ext cx="5583380" cy="4187535"/>
          </a:xfrm>
          <a:prstGeom prst="rect">
            <a:avLst/>
          </a:prstGeom>
        </p:spPr>
      </p:pic>
      <p:sp>
        <p:nvSpPr>
          <p:cNvPr id="4" name="Облако 3"/>
          <p:cNvSpPr/>
          <p:nvPr/>
        </p:nvSpPr>
        <p:spPr>
          <a:xfrm>
            <a:off x="11028218" y="6636327"/>
            <a:ext cx="1163782" cy="2216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52712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554182" y="346364"/>
            <a:ext cx="10958946" cy="637309"/>
          </a:xfrm>
          <a:prstGeom prst="ellipse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800080"/>
                </a:solidFill>
              </a:rPr>
              <a:t> ГИМНАСТИКА ПОСЛЕ ДНЕВНОГО СНА </a:t>
            </a:r>
          </a:p>
        </p:txBody>
      </p:sp>
      <p:sp>
        <p:nvSpPr>
          <p:cNvPr id="3" name="TextBox 2"/>
          <p:cNvSpPr txBox="1"/>
          <p:nvPr/>
        </p:nvSpPr>
        <p:spPr>
          <a:xfrm>
            <a:off x="360219" y="1288473"/>
            <a:ext cx="5805054" cy="707886"/>
          </a:xfrm>
          <a:prstGeom prst="rect">
            <a:avLst/>
          </a:prstGeom>
          <a:noFill/>
        </p:spPr>
        <p:txBody>
          <a:bodyPr wrap="square" rtlCol="0">
            <a:spAutoFit/>
          </a:bodyPr>
          <a:lstStyle/>
          <a:p>
            <a:r>
              <a:rPr lang="ru-RU" sz="2000" b="1" dirty="0">
                <a:solidFill>
                  <a:srgbClr val="C00000"/>
                </a:solidFill>
              </a:rPr>
              <a:t>Способствует плавному переходу от сна к бодрствованию</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219" y="2301159"/>
            <a:ext cx="5500255" cy="412519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951154">
            <a:off x="5705586" y="1635442"/>
            <a:ext cx="5986980" cy="4490235"/>
          </a:xfrm>
          <a:prstGeom prst="rect">
            <a:avLst/>
          </a:prstGeom>
        </p:spPr>
      </p:pic>
      <p:sp>
        <p:nvSpPr>
          <p:cNvPr id="6" name="Облако 5"/>
          <p:cNvSpPr/>
          <p:nvPr/>
        </p:nvSpPr>
        <p:spPr>
          <a:xfrm>
            <a:off x="11028218" y="6691745"/>
            <a:ext cx="1163782" cy="1662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765525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48144" y="167120"/>
            <a:ext cx="10640291" cy="6496050"/>
          </a:xfrm>
          <a:prstGeom prst="rect">
            <a:avLst/>
          </a:prstGeom>
        </p:spPr>
      </p:pic>
      <p:sp>
        <p:nvSpPr>
          <p:cNvPr id="3" name="Облако 2"/>
          <p:cNvSpPr/>
          <p:nvPr/>
        </p:nvSpPr>
        <p:spPr>
          <a:xfrm>
            <a:off x="11028218" y="6663170"/>
            <a:ext cx="1163782" cy="1948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17934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346</Template>
  <TotalTime>417</TotalTime>
  <Words>199</Words>
  <Application>Microsoft Office PowerPoint</Application>
  <PresentationFormat>Произвольный</PresentationFormat>
  <Paragraphs>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Diseño predeterminado</vt:lpstr>
      <vt:lpstr>Двигательная активность как фактор укрепления здоровья</vt:lpstr>
      <vt:lpstr>Слайд 2</vt:lpstr>
      <vt:lpstr>Слайд 3</vt:lpstr>
      <vt:lpstr>Слайд 4</vt:lpstr>
      <vt:lpstr>Слайд 5</vt:lpstr>
      <vt:lpstr>Слайд 6</vt:lpstr>
      <vt:lpstr>Слайд 7</vt:lpstr>
      <vt:lpstr>Слайд 8</vt:lpstr>
      <vt:lpstr>Слайд 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1</cp:lastModifiedBy>
  <cp:revision>20</cp:revision>
  <dcterms:created xsi:type="dcterms:W3CDTF">2019-04-14T18:29:45Z</dcterms:created>
  <dcterms:modified xsi:type="dcterms:W3CDTF">2019-07-02T10:00:42Z</dcterms:modified>
</cp:coreProperties>
</file>