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sldx" ContentType="application/vnd.openxmlformats-officedocument.presentationml.slide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-14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image" Target="../media/image10.emf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4D6A83F6-04B7-41AF-B16A-C66DD8A815E8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6A5F43D-1CA8-404E-9270-057CF268839B}" type="slidenum">
              <a:rPr lang="ru-RU" smtClean="0"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A83F6-04B7-41AF-B16A-C66DD8A815E8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5F43D-1CA8-404E-9270-057CF268839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A83F6-04B7-41AF-B16A-C66DD8A815E8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5F43D-1CA8-404E-9270-057CF268839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A83F6-04B7-41AF-B16A-C66DD8A815E8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5F43D-1CA8-404E-9270-057CF268839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A83F6-04B7-41AF-B16A-C66DD8A815E8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5F43D-1CA8-404E-9270-057CF268839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A83F6-04B7-41AF-B16A-C66DD8A815E8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5F43D-1CA8-404E-9270-057CF268839B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A83F6-04B7-41AF-B16A-C66DD8A815E8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5F43D-1CA8-404E-9270-057CF268839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A83F6-04B7-41AF-B16A-C66DD8A815E8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5F43D-1CA8-404E-9270-057CF268839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A83F6-04B7-41AF-B16A-C66DD8A815E8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5F43D-1CA8-404E-9270-057CF268839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A83F6-04B7-41AF-B16A-C66DD8A815E8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5F43D-1CA8-404E-9270-057CF268839B}" type="slidenum">
              <a:rPr lang="ru-RU" smtClean="0"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A83F6-04B7-41AF-B16A-C66DD8A815E8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5F43D-1CA8-404E-9270-057CF268839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4D6A83F6-04B7-41AF-B16A-C66DD8A815E8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6A5F43D-1CA8-404E-9270-057CF268839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PowerPoint_Slide2.sldx"/><Relationship Id="rId13" Type="http://schemas.openxmlformats.org/officeDocument/2006/relationships/image" Target="../media/image13.emf"/><Relationship Id="rId3" Type="http://schemas.openxmlformats.org/officeDocument/2006/relationships/image" Target="../media/image16.png"/><Relationship Id="rId7" Type="http://schemas.openxmlformats.org/officeDocument/2006/relationships/image" Target="../media/image10.emf"/><Relationship Id="rId12" Type="http://schemas.openxmlformats.org/officeDocument/2006/relationships/package" Target="../embeddings/Microsoft_PowerPoint_Slide4.sldx"/><Relationship Id="rId17" Type="http://schemas.openxmlformats.org/officeDocument/2006/relationships/image" Target="../media/image15.emf"/><Relationship Id="rId2" Type="http://schemas.openxmlformats.org/officeDocument/2006/relationships/slideLayout" Target="../slideLayouts/slideLayout7.xml"/><Relationship Id="rId16" Type="http://schemas.openxmlformats.org/officeDocument/2006/relationships/package" Target="../embeddings/Microsoft_PowerPoint_Slide6.sldx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Microsoft_PowerPoint_Slide1.sldx"/><Relationship Id="rId11" Type="http://schemas.openxmlformats.org/officeDocument/2006/relationships/image" Target="../media/image12.emf"/><Relationship Id="rId5" Type="http://schemas.openxmlformats.org/officeDocument/2006/relationships/image" Target="../media/image18.png"/><Relationship Id="rId15" Type="http://schemas.openxmlformats.org/officeDocument/2006/relationships/image" Target="../media/image14.emf"/><Relationship Id="rId10" Type="http://schemas.openxmlformats.org/officeDocument/2006/relationships/package" Target="../embeddings/Microsoft_PowerPoint_Slide3.sldx"/><Relationship Id="rId4" Type="http://schemas.openxmlformats.org/officeDocument/2006/relationships/image" Target="../media/image17.png"/><Relationship Id="rId9" Type="http://schemas.openxmlformats.org/officeDocument/2006/relationships/image" Target="../media/image11.emf"/><Relationship Id="rId14" Type="http://schemas.openxmlformats.org/officeDocument/2006/relationships/package" Target="../embeddings/Microsoft_PowerPoint_Slide5.sldx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16016" y="2852936"/>
            <a:ext cx="3313355" cy="1702160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Проектная деятельность в экологическом воспитании дошкольников.</a:t>
            </a: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16016" y="4581128"/>
            <a:ext cx="3309803" cy="1260629"/>
          </a:xfrm>
        </p:spPr>
        <p:txBody>
          <a:bodyPr/>
          <a:lstStyle/>
          <a:p>
            <a:pPr algn="ctr"/>
            <a:r>
              <a:rPr lang="ru-RU" dirty="0" smtClean="0"/>
              <a:t>Подготовила: Конова Н.Н. воспитатель МБДОУ ДС №11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79512" y="267799"/>
            <a:ext cx="4032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Муниципальное бюджетное дошкольное образовательное учреждение «Детский сад </a:t>
            </a:r>
            <a:r>
              <a:rPr lang="ru-RU" dirty="0" smtClean="0"/>
              <a:t>№11</a:t>
            </a:r>
            <a:r>
              <a:rPr lang="ru-RU" dirty="0"/>
              <a:t>»</a:t>
            </a:r>
          </a:p>
        </p:txBody>
      </p:sp>
      <p:pic>
        <p:nvPicPr>
          <p:cNvPr id="1026" name="Picture 2" descr="http://playground.cdn.netcor.pro/upload/photo/26-10-16/35_15_33_43_2UF0-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11451"/>
            <a:ext cx="4095201" cy="29506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85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611560" y="836712"/>
            <a:ext cx="7920880" cy="3744416"/>
          </a:xfrm>
        </p:spPr>
        <p:txBody>
          <a:bodyPr>
            <a:normAutofit fontScale="70000" lnSpcReduction="20000"/>
          </a:bodyPr>
          <a:lstStyle/>
          <a:p>
            <a:pPr marL="68580" indent="0">
              <a:buNone/>
            </a:pPr>
            <a:r>
              <a:rPr lang="ru-RU" b="1" dirty="0"/>
              <a:t>Цель Проекта:</a:t>
            </a:r>
            <a:r>
              <a:rPr lang="ru-RU" dirty="0"/>
              <a:t> формирование у ребёнка богатого внутреннего мира и системы ценностных отношений к природе, её животному и растительному миру, развитие внутренней потребности любви к природе и, как следствие, бережного отношения к ней, воспитание у ребёнка культуры </a:t>
            </a:r>
            <a:r>
              <a:rPr lang="ru-RU" dirty="0" err="1"/>
              <a:t>природолюбия</a:t>
            </a:r>
            <a:r>
              <a:rPr lang="ru-RU" dirty="0"/>
              <a:t>.</a:t>
            </a:r>
          </a:p>
          <a:p>
            <a:pPr marL="68580" indent="0">
              <a:buNone/>
            </a:pPr>
            <a:r>
              <a:rPr lang="ru-RU" dirty="0"/>
              <a:t>В рамках реализации Проекта предусматривается разносторонняя деятельность в дошкольном образовательном учреждении с использованием образов сказочных героев «</a:t>
            </a:r>
            <a:r>
              <a:rPr lang="ru-RU" dirty="0" err="1"/>
              <a:t>Эколят</a:t>
            </a:r>
            <a:r>
              <a:rPr lang="ru-RU" dirty="0"/>
              <a:t>» – друзей и защитников Природы. Данная деятельность способствует формированию у воспитанников экологической культуры и культуры </a:t>
            </a:r>
            <a:r>
              <a:rPr lang="ru-RU" dirty="0" err="1"/>
              <a:t>природолюбия</a:t>
            </a:r>
            <a:r>
              <a:rPr lang="ru-RU" dirty="0"/>
              <a:t>, усвоению ребёнком во время образовательного и воспитательного процессов теоретических эколого-биологических, географических и других специальных знаний и умений, а также основ коммуникативной, речевой и общей культуры.</a:t>
            </a:r>
          </a:p>
          <a:p>
            <a:pPr marL="68580" indent="0">
              <a:buNone/>
            </a:pPr>
            <a:r>
              <a:rPr lang="ru-RU" b="1" dirty="0" err="1"/>
              <a:t>Эколёнок</a:t>
            </a:r>
            <a:r>
              <a:rPr lang="ru-RU" dirty="0"/>
              <a:t> – это ребенок, который бережет и защищает природу, ему свойственно доброе, уважительное, внимательное и заботливое отношение к ней.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252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115616" y="836712"/>
            <a:ext cx="7488832" cy="5688632"/>
          </a:xfrm>
        </p:spPr>
        <p:txBody>
          <a:bodyPr>
            <a:normAutofit/>
          </a:bodyPr>
          <a:lstStyle/>
          <a:p>
            <a:pPr marL="68580" indent="0" algn="ctr">
              <a:buNone/>
            </a:pPr>
            <a:r>
              <a:rPr lang="ru-RU" sz="2000" dirty="0" smtClean="0"/>
              <a:t>В рамках проекта «</a:t>
            </a:r>
            <a:r>
              <a:rPr lang="ru-RU" sz="2000" dirty="0" err="1" smtClean="0"/>
              <a:t>Эколята</a:t>
            </a:r>
            <a:r>
              <a:rPr lang="ru-RU" sz="2000" dirty="0" smtClean="0"/>
              <a:t>-дошколята» прошли мероприятия: </a:t>
            </a:r>
          </a:p>
          <a:p>
            <a:r>
              <a:rPr lang="ru-RU" sz="2000" dirty="0" smtClean="0"/>
              <a:t>«Занимательная экология»</a:t>
            </a:r>
          </a:p>
          <a:p>
            <a:r>
              <a:rPr lang="ru-RU" sz="2000" dirty="0" smtClean="0"/>
              <a:t>Акция «Сдай батарейку»</a:t>
            </a:r>
          </a:p>
          <a:p>
            <a:r>
              <a:rPr lang="ru-RU" sz="2000" dirty="0" smtClean="0"/>
              <a:t>Посвящение в </a:t>
            </a:r>
            <a:r>
              <a:rPr lang="ru-RU" sz="2000" dirty="0" err="1" smtClean="0"/>
              <a:t>Эколята</a:t>
            </a:r>
            <a:endParaRPr lang="ru-RU" sz="2000" dirty="0" smtClean="0"/>
          </a:p>
          <a:p>
            <a:r>
              <a:rPr lang="ru-RU" sz="2000" dirty="0" smtClean="0"/>
              <a:t>Акция «</a:t>
            </a:r>
            <a:r>
              <a:rPr lang="ru-RU" sz="2000" dirty="0" err="1" smtClean="0"/>
              <a:t>Эколята</a:t>
            </a:r>
            <a:r>
              <a:rPr lang="ru-RU" sz="2000" dirty="0" smtClean="0"/>
              <a:t>-дошколята»</a:t>
            </a:r>
          </a:p>
          <a:p>
            <a:r>
              <a:rPr lang="ru-RU" sz="2000" dirty="0" smtClean="0"/>
              <a:t>Неделя открытых занятий </a:t>
            </a:r>
          </a:p>
          <a:p>
            <a:r>
              <a:rPr lang="ru-RU" sz="2000" dirty="0" smtClean="0"/>
              <a:t>Международный день леса</a:t>
            </a:r>
          </a:p>
          <a:p>
            <a:pPr marL="68580" indent="0">
              <a:buNone/>
            </a:pPr>
            <a:endParaRPr lang="ru-RU" sz="2000" dirty="0"/>
          </a:p>
        </p:txBody>
      </p:sp>
      <p:pic>
        <p:nvPicPr>
          <p:cNvPr id="3074" name="Picture 2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347" y="3968237"/>
            <a:ext cx="1905000" cy="1428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0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780" y="3963537"/>
            <a:ext cx="1905000" cy="1428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963537"/>
            <a:ext cx="1887736" cy="14381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7" name="Picture 5" descr="F:\Конкурс эколята\IMG_20170310_0906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412776"/>
            <a:ext cx="2304257" cy="12961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:\фото\DSCN265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941168"/>
            <a:ext cx="1979712" cy="14847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F:\фото\DSCN263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276" y="4987274"/>
            <a:ext cx="1907704" cy="14307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F:\фото\DSCN288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499" y="2420888"/>
            <a:ext cx="1835696" cy="13767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864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115616" y="908720"/>
            <a:ext cx="6777038" cy="3508375"/>
          </a:xfrm>
        </p:spPr>
        <p:txBody>
          <a:bodyPr>
            <a:normAutofit/>
          </a:bodyPr>
          <a:lstStyle/>
          <a:p>
            <a:pPr marL="68580" indent="0" algn="ctr">
              <a:buNone/>
            </a:pPr>
            <a:r>
              <a:rPr lang="ru-RU" sz="1900" dirty="0"/>
              <a:t>В результате проведенной работы по экологическому воспитанию в ДОУ, дошкольники   учатся любить природу, наблюдать, сопереживать, понимать, что и растения, и животные – живые существа, они дышат, пьют воду, растут, а самое главное – чувствуют боль, как человек. У детей формируется система ценностных отношений к природе, её животному и растительному миру, развитие внутренней потребности любви к природе и, как следствие, бережного отношения к ней.</a:t>
            </a:r>
            <a:endParaRPr lang="ru-RU" sz="1900" dirty="0"/>
          </a:p>
          <a:p>
            <a:endParaRPr lang="ru-RU" dirty="0"/>
          </a:p>
        </p:txBody>
      </p:sp>
      <p:pic>
        <p:nvPicPr>
          <p:cNvPr id="4098" name="Picture 2" descr="http://playground.cdn.netcor.pro/upload/photo/08-02-17/35_12_42_49_IkRd-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080323"/>
            <a:ext cx="2247900" cy="213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704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5124" name="Picture 4" descr="http://playground.cdn.netcor.pro/upload/photo/08-02-17/35_12_42_49_D51F-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708919"/>
            <a:ext cx="4392488" cy="2502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6375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683568" y="1052736"/>
            <a:ext cx="7762476" cy="5182756"/>
          </a:xfrm>
        </p:spPr>
        <p:txBody>
          <a:bodyPr>
            <a:normAutofit/>
          </a:bodyPr>
          <a:lstStyle/>
          <a:p>
            <a:pPr marL="68580" indent="0" algn="ctr">
              <a:buNone/>
            </a:pPr>
            <a:r>
              <a:rPr lang="ru-RU" sz="2000" dirty="0"/>
              <a:t> Одним из приоритетных направлений деятельности работы в МБДОУДС №11 является экологическое воспитание детей, как одно из основных направлений в системе образования, способ воздействия на чувства детей, их сознания, взгляды и </a:t>
            </a:r>
            <a:r>
              <a:rPr lang="ru-RU" sz="2000" dirty="0" smtClean="0"/>
              <a:t>представления</a:t>
            </a:r>
          </a:p>
          <a:p>
            <a:pPr marL="68580" indent="0">
              <a:buNone/>
            </a:pPr>
            <a:endParaRPr lang="ru-RU" sz="1600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924944"/>
            <a:ext cx="4104456" cy="28803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636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683568" y="908720"/>
            <a:ext cx="7833076" cy="5400600"/>
          </a:xfrm>
        </p:spPr>
        <p:txBody>
          <a:bodyPr/>
          <a:lstStyle/>
          <a:p>
            <a:pPr marL="68580" indent="0" algn="ctr">
              <a:buNone/>
            </a:pPr>
            <a:r>
              <a:rPr lang="ru-RU" dirty="0"/>
              <a:t> </a:t>
            </a:r>
            <a:r>
              <a:rPr lang="ru-RU" sz="2000" dirty="0"/>
              <a:t>Первоначальные элементы экологической культуры складываются на основе взаимодействия детей под руководством взрослых с предметно-природным миром, который их окружает: растениями, животными, их средой обитания, предметами, изготовленными людьми из материалов природного происхождения.  </a:t>
            </a:r>
            <a:r>
              <a:rPr lang="ru-RU" dirty="0"/>
              <a:t>                </a:t>
            </a:r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140968"/>
            <a:ext cx="4216881" cy="30307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026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683568" y="836712"/>
            <a:ext cx="7704856" cy="5544616"/>
          </a:xfrm>
        </p:spPr>
        <p:txBody>
          <a:bodyPr>
            <a:normAutofit/>
          </a:bodyPr>
          <a:lstStyle/>
          <a:p>
            <a:pPr marL="68580" indent="0" algn="ctr">
              <a:buNone/>
            </a:pPr>
            <a:r>
              <a:rPr lang="ru-RU" sz="2000" dirty="0"/>
              <a:t>Работа по развитию познавательной активности детей через экологическое воспитание делится  на три  блока:</a:t>
            </a:r>
            <a:endParaRPr lang="ru-RU" sz="2000" dirty="0"/>
          </a:p>
          <a:p>
            <a:pPr marL="68580" indent="0" algn="ctr">
              <a:buNone/>
            </a:pPr>
            <a:r>
              <a:rPr lang="ru-RU" sz="2000" dirty="0"/>
              <a:t>1 блок – работа с родителями (консультации, викторины, папки-передвижки, конкурсы, выставки), задачей которого является: повышение информационной культуры, повышение уровня экологических знаний </a:t>
            </a:r>
            <a:r>
              <a:rPr lang="ru-RU" sz="2000" dirty="0" smtClean="0"/>
              <a:t>родителей</a:t>
            </a:r>
            <a:endParaRPr lang="ru-RU" sz="2000" dirty="0"/>
          </a:p>
          <a:p>
            <a:endParaRPr lang="ru-RU" dirty="0"/>
          </a:p>
        </p:txBody>
      </p:sp>
      <p:pic>
        <p:nvPicPr>
          <p:cNvPr id="4" name="Рисунок 3" descr="IMG_0721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1600" y="3429000"/>
            <a:ext cx="3240360" cy="2376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IMG_2439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04048" y="3429000"/>
            <a:ext cx="3168352" cy="23762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234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187624" y="980729"/>
            <a:ext cx="6840760" cy="2808312"/>
          </a:xfrm>
        </p:spPr>
        <p:txBody>
          <a:bodyPr>
            <a:normAutofit fontScale="92500" lnSpcReduction="20000"/>
          </a:bodyPr>
          <a:lstStyle/>
          <a:p>
            <a:pPr marL="68580" indent="0" algn="ctr">
              <a:buNone/>
            </a:pPr>
            <a:r>
              <a:rPr lang="ru-RU" sz="2200" dirty="0"/>
              <a:t>2 блок – работа с детьми (ООД, беседы, практическая деятельность в природе, экскурсии, целевые прогулки, наблюдения, природоохранные акции, проведение экологических викторин, праздников, досугов, театрализованных представлений, чтение экологических сказок, рассказов, экологические игры, выставки детских работ, организация конкурсов), задачей которого является: повышение познавательной активности детей через  экологическое воспитание. </a:t>
            </a:r>
            <a:endParaRPr lang="ru-RU" sz="2200" dirty="0"/>
          </a:p>
          <a:p>
            <a:endParaRPr lang="ru-RU" dirty="0"/>
          </a:p>
        </p:txBody>
      </p:sp>
      <p:pic>
        <p:nvPicPr>
          <p:cNvPr id="4" name="Рисунок 3" descr="H:\DCIM\102NIKON\DSCN444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933056"/>
            <a:ext cx="3193147" cy="2286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937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115616" y="980729"/>
            <a:ext cx="6768752" cy="2736304"/>
          </a:xfrm>
        </p:spPr>
        <p:txBody>
          <a:bodyPr>
            <a:normAutofit fontScale="77500" lnSpcReduction="20000"/>
          </a:bodyPr>
          <a:lstStyle/>
          <a:p>
            <a:pPr marL="68580" indent="0" algn="ctr">
              <a:buNone/>
            </a:pPr>
            <a:r>
              <a:rPr lang="ru-RU" dirty="0"/>
              <a:t>3 блок – работа с педагогами (индивидуальные и групповые консультации, семинары, педагогические советы, открытые мероприятия, выпуск экологических буклетов), задачей которого является разработка и внедрение в учебно-воспитательный процесс дошкольных образовательных учреждений новых инновационных инструментариев, форм, методов, подходов и приёмов, способных сформировать у ребёнка чувство любви, разносторонне-ценностное, бережное и уважительное отношение к природе.</a:t>
            </a:r>
            <a:endParaRPr lang="ru-RU" dirty="0"/>
          </a:p>
          <a:p>
            <a:endParaRPr lang="ru-RU" dirty="0"/>
          </a:p>
        </p:txBody>
      </p:sp>
      <p:pic>
        <p:nvPicPr>
          <p:cNvPr id="4" name="Рисунок 3" descr="H:\DCIM\105NIKON\DSCN592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077072"/>
            <a:ext cx="2592288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/>
          <p:nvPr/>
        </p:nvPicPr>
        <p:blipFill>
          <a:blip r:embed="rId3" cstate="print"/>
          <a:srcRect t="13216"/>
          <a:stretch>
            <a:fillRect/>
          </a:stretch>
        </p:blipFill>
        <p:spPr>
          <a:xfrm>
            <a:off x="4932040" y="4077072"/>
            <a:ext cx="2664296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28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Проектная деятельность ДОУ в экологическом воспитании.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" indent="0" algn="ctr">
              <a:buNone/>
            </a:pPr>
            <a:r>
              <a:rPr lang="ru-RU" sz="2000" dirty="0"/>
              <a:t>В экологическом воспитании дошкольников В МБДОУДС №11 активно используется  метод проектов, в котором  прослеживается совместная познавательно-поисковая деятельность дошкольников, педагогов и родителей.</a:t>
            </a:r>
            <a:endParaRPr lang="ru-RU" sz="20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349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187624" y="980729"/>
            <a:ext cx="6768752" cy="2808312"/>
          </a:xfrm>
        </p:spPr>
        <p:txBody>
          <a:bodyPr>
            <a:normAutofit fontScale="62500" lnSpcReduction="20000"/>
          </a:bodyPr>
          <a:lstStyle/>
          <a:p>
            <a:pPr marL="68580" indent="0">
              <a:buNone/>
            </a:pPr>
            <a:r>
              <a:rPr lang="ru-RU" dirty="0"/>
              <a:t>В нашем ДОУ реализуются  следующие проекты:</a:t>
            </a:r>
            <a:endParaRPr lang="ru-RU" dirty="0"/>
          </a:p>
          <a:p>
            <a:pPr marL="68580" indent="0">
              <a:buNone/>
            </a:pPr>
            <a:r>
              <a:rPr lang="ru-RU" dirty="0"/>
              <a:t>- «Домашние животные»</a:t>
            </a:r>
            <a:endParaRPr lang="ru-RU" dirty="0"/>
          </a:p>
          <a:p>
            <a:pPr marL="68580" indent="0">
              <a:buNone/>
            </a:pPr>
            <a:r>
              <a:rPr lang="ru-RU" dirty="0"/>
              <a:t>- «Удивительный мир насекомых»</a:t>
            </a:r>
            <a:endParaRPr lang="ru-RU" dirty="0"/>
          </a:p>
          <a:p>
            <a:pPr marL="68580" indent="0">
              <a:buNone/>
            </a:pPr>
            <a:r>
              <a:rPr lang="ru-RU" dirty="0"/>
              <a:t>- «Ягоды нашего края»</a:t>
            </a:r>
            <a:endParaRPr lang="ru-RU" dirty="0"/>
          </a:p>
          <a:p>
            <a:pPr marL="68580" indent="0">
              <a:buNone/>
            </a:pPr>
            <a:r>
              <a:rPr lang="ru-RU" dirty="0"/>
              <a:t>- «Лекарственные растения»</a:t>
            </a:r>
            <a:endParaRPr lang="ru-RU" dirty="0"/>
          </a:p>
          <a:p>
            <a:pPr marL="68580" indent="0">
              <a:buNone/>
            </a:pPr>
            <a:r>
              <a:rPr lang="ru-RU" dirty="0"/>
              <a:t>- «Снежинки»</a:t>
            </a:r>
            <a:endParaRPr lang="ru-RU" dirty="0"/>
          </a:p>
          <a:p>
            <a:pPr marL="68580" indent="0">
              <a:buNone/>
            </a:pPr>
            <a:r>
              <a:rPr lang="ru-RU" dirty="0"/>
              <a:t>- «Овощи»</a:t>
            </a:r>
            <a:endParaRPr lang="ru-RU" dirty="0"/>
          </a:p>
          <a:p>
            <a:pPr marL="68580" indent="0">
              <a:buNone/>
            </a:pPr>
            <a:r>
              <a:rPr lang="ru-RU" dirty="0"/>
              <a:t>- «Дикие животные»</a:t>
            </a:r>
            <a:endParaRPr lang="ru-RU" dirty="0"/>
          </a:p>
          <a:p>
            <a:pPr marL="68580" indent="0">
              <a:buNone/>
            </a:pPr>
            <a:r>
              <a:rPr lang="ru-RU" dirty="0"/>
              <a:t>- «Перелетные птицы нашего края»</a:t>
            </a:r>
            <a:endParaRPr lang="ru-RU" dirty="0"/>
          </a:p>
          <a:p>
            <a:pPr marL="68580" indent="0">
              <a:buNone/>
            </a:pPr>
            <a:r>
              <a:rPr lang="ru-RU" dirty="0"/>
              <a:t>- «Птицы – наши друзья»</a:t>
            </a:r>
            <a:endParaRPr lang="ru-RU" dirty="0"/>
          </a:p>
          <a:p>
            <a:pPr marL="68580" indent="0">
              <a:buNone/>
            </a:pPr>
            <a:r>
              <a:rPr lang="ru-RU" dirty="0"/>
              <a:t>- «Грибы» и мн. др.</a:t>
            </a:r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1439" y="3645024"/>
            <a:ext cx="1800200" cy="1368152"/>
          </a:xfrm>
          <a:prstGeom prst="rect">
            <a:avLst/>
          </a:prstGeom>
          <a:noFill/>
        </p:spPr>
      </p:pic>
      <p:pic>
        <p:nvPicPr>
          <p:cNvPr id="5" name="Рисунок 4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71800" y="3645024"/>
            <a:ext cx="1800200" cy="1368152"/>
          </a:xfrm>
          <a:prstGeom prst="rect">
            <a:avLst/>
          </a:prstGeom>
          <a:noFill/>
        </p:spPr>
      </p:pic>
      <p:pic>
        <p:nvPicPr>
          <p:cNvPr id="6" name="Рисунок 5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6016" y="3645024"/>
            <a:ext cx="1800200" cy="1368152"/>
          </a:xfrm>
          <a:prstGeom prst="rect">
            <a:avLst/>
          </a:prstGeom>
          <a:noFill/>
        </p:spPr>
      </p:pic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2920685"/>
              </p:ext>
            </p:extLst>
          </p:nvPr>
        </p:nvGraphicFramePr>
        <p:xfrm>
          <a:off x="6660232" y="3646597"/>
          <a:ext cx="1830193" cy="13771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Слайд" r:id="rId6" imgW="4570586" imgH="3427608" progId="PowerPoint.Slide.12">
                  <p:embed/>
                </p:oleObj>
              </mc:Choice>
              <mc:Fallback>
                <p:oleObj name="Слайд" r:id="rId6" imgW="4570586" imgH="3427608" progId="PowerPoint.Slide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0232" y="3646597"/>
                        <a:ext cx="1830193" cy="13771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3470315"/>
              </p:ext>
            </p:extLst>
          </p:nvPr>
        </p:nvGraphicFramePr>
        <p:xfrm>
          <a:off x="803468" y="5085184"/>
          <a:ext cx="1818171" cy="13681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" name="Слайд" r:id="rId8" imgW="4570586" imgH="3427608" progId="PowerPoint.Slide.12">
                  <p:embed/>
                </p:oleObj>
              </mc:Choice>
              <mc:Fallback>
                <p:oleObj name="Слайд" r:id="rId8" imgW="4570586" imgH="3427608" progId="PowerPoint.Slide.12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3468" y="5085184"/>
                        <a:ext cx="1818171" cy="13681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3272078"/>
              </p:ext>
            </p:extLst>
          </p:nvPr>
        </p:nvGraphicFramePr>
        <p:xfrm>
          <a:off x="2755851" y="5097454"/>
          <a:ext cx="1816149" cy="13655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Слайд" r:id="rId10" imgW="4570586" imgH="3427608" progId="PowerPoint.Slide.12">
                  <p:embed/>
                </p:oleObj>
              </mc:Choice>
              <mc:Fallback>
                <p:oleObj name="Слайд" r:id="rId10" imgW="4570586" imgH="3427608" progId="PowerPoint.Slide.12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5851" y="5097454"/>
                        <a:ext cx="1816149" cy="13655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3965976"/>
              </p:ext>
            </p:extLst>
          </p:nvPr>
        </p:nvGraphicFramePr>
        <p:xfrm>
          <a:off x="4716016" y="5085184"/>
          <a:ext cx="1800200" cy="13585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name="Слайд" r:id="rId12" imgW="4570586" imgH="3427608" progId="PowerPoint.Slide.12">
                  <p:embed/>
                </p:oleObj>
              </mc:Choice>
              <mc:Fallback>
                <p:oleObj name="Слайд" r:id="rId12" imgW="4570586" imgH="3427608" progId="PowerPoint.Slide.12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016" y="5085184"/>
                        <a:ext cx="1800200" cy="13585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2661533"/>
              </p:ext>
            </p:extLst>
          </p:nvPr>
        </p:nvGraphicFramePr>
        <p:xfrm>
          <a:off x="6660232" y="5085184"/>
          <a:ext cx="1800200" cy="13542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Слайд" r:id="rId14" imgW="4570586" imgH="3427608" progId="PowerPoint.Slide.12">
                  <p:embed/>
                </p:oleObj>
              </mc:Choice>
              <mc:Fallback>
                <p:oleObj name="Слайд" r:id="rId14" imgW="4570586" imgH="3427608" progId="PowerPoint.Slide.12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0232" y="5085184"/>
                        <a:ext cx="1800200" cy="13542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9777919"/>
              </p:ext>
            </p:extLst>
          </p:nvPr>
        </p:nvGraphicFramePr>
        <p:xfrm>
          <a:off x="5508104" y="1484784"/>
          <a:ext cx="2562225" cy="192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name="Слайд" r:id="rId16" imgW="4570586" imgH="3427608" progId="PowerPoint.Slide.12">
                  <p:embed/>
                </p:oleObj>
              </mc:Choice>
              <mc:Fallback>
                <p:oleObj name="Слайд" r:id="rId16" imgW="4570586" imgH="3427608" progId="PowerPoint.Slide.12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104" y="1484784"/>
                        <a:ext cx="2562225" cy="1924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7988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043608" y="980728"/>
            <a:ext cx="6777038" cy="3508375"/>
          </a:xfrm>
        </p:spPr>
        <p:txBody>
          <a:bodyPr/>
          <a:lstStyle/>
          <a:p>
            <a:pPr marL="68580" indent="0" algn="ctr">
              <a:buNone/>
            </a:pPr>
            <a:r>
              <a:rPr lang="ru-RU" sz="2000" dirty="0"/>
              <a:t>В рамках реализации мероприятий, посвященных Году экологии в России, в детском саду реализуется  экологический </a:t>
            </a:r>
            <a:r>
              <a:rPr lang="ru-RU" sz="2000" dirty="0" err="1"/>
              <a:t>практико</a:t>
            </a:r>
            <a:r>
              <a:rPr lang="ru-RU" sz="2000" dirty="0"/>
              <a:t> – ориентированный проект «</a:t>
            </a:r>
            <a:r>
              <a:rPr lang="ru-RU" sz="2000" dirty="0" err="1"/>
              <a:t>Эколята</a:t>
            </a:r>
            <a:r>
              <a:rPr lang="ru-RU" sz="2000" dirty="0"/>
              <a:t> – дошколята».</a:t>
            </a:r>
            <a:endParaRPr lang="ru-RU" sz="2000" dirty="0"/>
          </a:p>
          <a:p>
            <a:endParaRPr lang="ru-RU" dirty="0"/>
          </a:p>
        </p:txBody>
      </p:sp>
      <p:pic>
        <p:nvPicPr>
          <p:cNvPr id="4" name="Рисунок 3" descr="hello_html_m365ee47e.jpg"/>
          <p:cNvPicPr/>
          <p:nvPr/>
        </p:nvPicPr>
        <p:blipFill>
          <a:blip r:embed="rId2" cstate="print"/>
          <a:srcRect l="14718" t="2564" r="17793"/>
          <a:stretch>
            <a:fillRect/>
          </a:stretch>
        </p:blipFill>
        <p:spPr bwMode="auto">
          <a:xfrm>
            <a:off x="3707904" y="2553989"/>
            <a:ext cx="1527175" cy="1585595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C:\Users\Виталий Куликов\Desktop\Для одн-ов\DSCN253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564904"/>
            <a:ext cx="2535684" cy="1793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Виталий Куликов\Desktop\Для одн-ов\DSCN259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2553989"/>
            <a:ext cx="2520582" cy="1792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75181" y="4797152"/>
            <a:ext cx="75608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Воспитанники </a:t>
            </a:r>
            <a:r>
              <a:rPr lang="ru-RU" sz="1600" dirty="0"/>
              <a:t>детского сада №11 были торжественно приняты в ряды </a:t>
            </a:r>
            <a:r>
              <a:rPr lang="ru-RU" sz="1600" dirty="0" err="1"/>
              <a:t>Эколят</a:t>
            </a:r>
            <a:r>
              <a:rPr lang="ru-RU" sz="1600" dirty="0"/>
              <a:t> – молодых защитников природы.  </a:t>
            </a:r>
          </a:p>
          <a:p>
            <a:pPr algn="ctr"/>
            <a:r>
              <a:rPr lang="ru-RU" sz="1600" dirty="0"/>
              <a:t>     С героями праздника - Ёлочкой и Речкой - ребята ловко и умело тушили костёр в лесу, очищали водоёмы от нефтяных пятен, собирали мусор и сажали цветы, а отдыхающему в лесу туристу напомнили правила поведения на природе. </a:t>
            </a:r>
          </a:p>
        </p:txBody>
      </p:sp>
    </p:spTree>
    <p:extLst>
      <p:ext uri="{BB962C8B-B14F-4D97-AF65-F5344CB8AC3E}">
        <p14:creationId xmlns:p14="http://schemas.microsoft.com/office/powerpoint/2010/main" val="346969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78</TotalTime>
  <Words>466</Words>
  <Application>Microsoft Office PowerPoint</Application>
  <PresentationFormat>Экран (4:3)</PresentationFormat>
  <Paragraphs>37</Paragraphs>
  <Slides>13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13</vt:i4>
      </vt:variant>
    </vt:vector>
  </HeadingPairs>
  <TitlesOfParts>
    <vt:vector size="16" baseType="lpstr">
      <vt:lpstr>Остин</vt:lpstr>
      <vt:lpstr>Microsoft PowerPoint Slide</vt:lpstr>
      <vt:lpstr>Слайд</vt:lpstr>
      <vt:lpstr>Проектная деятельность в экологическом воспитании дошкольников.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Проектная деятельность ДОУ в экологическом воспитании.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Проектная деятельность в экологическом воспитании дошкольников.</dc:title>
  <dc:creator>1</dc:creator>
  <cp:lastModifiedBy>1</cp:lastModifiedBy>
  <cp:revision>7</cp:revision>
  <dcterms:created xsi:type="dcterms:W3CDTF">2017-04-11T17:46:01Z</dcterms:created>
  <dcterms:modified xsi:type="dcterms:W3CDTF">2017-04-11T19:04:59Z</dcterms:modified>
</cp:coreProperties>
</file>