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70" r:id="rId12"/>
    <p:sldId id="272" r:id="rId13"/>
    <p:sldId id="274" r:id="rId14"/>
    <p:sldId id="275" r:id="rId15"/>
    <p:sldId id="276" r:id="rId16"/>
    <p:sldId id="277" r:id="rId17"/>
    <p:sldId id="27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D8EF4AB-0126-4B1F-8EC0-18EB51AB3D3C}"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4B0F0-C94D-47B8-B9CE-4D0B1F2B4B8A}"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D8EF4AB-0126-4B1F-8EC0-18EB51AB3D3C}"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4B0F0-C94D-47B8-B9CE-4D0B1F2B4B8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D8EF4AB-0126-4B1F-8EC0-18EB51AB3D3C}"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4B0F0-C94D-47B8-B9CE-4D0B1F2B4B8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D8EF4AB-0126-4B1F-8EC0-18EB51AB3D3C}"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4B0F0-C94D-47B8-B9CE-4D0B1F2B4B8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8EF4AB-0126-4B1F-8EC0-18EB51AB3D3C}" type="datetimeFigureOut">
              <a:rPr lang="ru-RU" smtClean="0"/>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4B0F0-C94D-47B8-B9CE-4D0B1F2B4B8A}"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ED8EF4AB-0126-4B1F-8EC0-18EB51AB3D3C}" type="datetimeFigureOut">
              <a:rPr lang="ru-RU" smtClean="0"/>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4B0F0-C94D-47B8-B9CE-4D0B1F2B4B8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ED8EF4AB-0126-4B1F-8EC0-18EB51AB3D3C}" type="datetimeFigureOut">
              <a:rPr lang="ru-RU" smtClean="0"/>
              <a:t>12.02.2015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74B0F0-C94D-47B8-B9CE-4D0B1F2B4B8A}"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8EF4AB-0126-4B1F-8EC0-18EB51AB3D3C}" type="datetimeFigureOut">
              <a:rPr lang="ru-RU" smtClean="0"/>
              <a:t>12.02.2015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74B0F0-C94D-47B8-B9CE-4D0B1F2B4B8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EF4AB-0126-4B1F-8EC0-18EB51AB3D3C}" type="datetimeFigureOut">
              <a:rPr lang="ru-RU" smtClean="0"/>
              <a:t>12.02.2015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74B0F0-C94D-47B8-B9CE-4D0B1F2B4B8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8EF4AB-0126-4B1F-8EC0-18EB51AB3D3C}" type="datetimeFigureOut">
              <a:rPr lang="ru-RU" smtClean="0"/>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4B0F0-C94D-47B8-B9CE-4D0B1F2B4B8A}"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8EF4AB-0126-4B1F-8EC0-18EB51AB3D3C}" type="datetimeFigureOut">
              <a:rPr lang="ru-RU" smtClean="0"/>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4B0F0-C94D-47B8-B9CE-4D0B1F2B4B8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D8EF4AB-0126-4B1F-8EC0-18EB51AB3D3C}" type="datetimeFigureOut">
              <a:rPr lang="ru-RU" smtClean="0"/>
              <a:t>12.02.2015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E74B0F0-C94D-47B8-B9CE-4D0B1F2B4B8A}"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2077" y="3284984"/>
            <a:ext cx="7543800" cy="1524000"/>
          </a:xfrm>
        </p:spPr>
        <p:txBody>
          <a:bodyPr/>
          <a:lstStyle/>
          <a:p>
            <a:r>
              <a:rPr lang="ru-RU" dirty="0" smtClean="0"/>
              <a:t>О героях былых времён…</a:t>
            </a:r>
            <a:endParaRPr lang="ru-RU" dirty="0"/>
          </a:p>
        </p:txBody>
      </p:sp>
      <p:sp>
        <p:nvSpPr>
          <p:cNvPr id="3" name="Подзаголовок 2"/>
          <p:cNvSpPr>
            <a:spLocks noGrp="1"/>
          </p:cNvSpPr>
          <p:nvPr>
            <p:ph type="subTitle" idx="1"/>
          </p:nvPr>
        </p:nvSpPr>
        <p:spPr>
          <a:xfrm>
            <a:off x="782077" y="5157192"/>
            <a:ext cx="6858000" cy="990600"/>
          </a:xfrm>
        </p:spPr>
        <p:txBody>
          <a:bodyPr/>
          <a:lstStyle/>
          <a:p>
            <a:r>
              <a:rPr lang="ru-RU" dirty="0" smtClean="0"/>
              <a:t>Автор: Конова Н.Н., воспитатель МБДОУ Д/С №11.</a:t>
            </a:r>
            <a:endParaRPr lang="ru-RU" dirty="0"/>
          </a:p>
        </p:txBody>
      </p:sp>
      <p:pic>
        <p:nvPicPr>
          <p:cNvPr id="1026" name="Picture 2" descr="День победы!"/>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165"/>
          <a:stretch/>
        </p:blipFill>
        <p:spPr bwMode="auto">
          <a:xfrm>
            <a:off x="782077" y="0"/>
            <a:ext cx="2929844"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03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3284984"/>
            <a:ext cx="7543800" cy="3886200"/>
          </a:xfrm>
        </p:spPr>
        <p:txBody>
          <a:bodyPr>
            <a:normAutofit/>
          </a:bodyPr>
          <a:lstStyle/>
          <a:p>
            <a:pPr marL="0" indent="0">
              <a:buNone/>
            </a:pPr>
            <a:r>
              <a:rPr lang="ru-RU" sz="1500" dirty="0"/>
              <a:t>Может кто – то скажет, что они ничего героического не совершили, но они шли в бой, что бы отстоять святое святых – Родину! Они честно выполнили свой гражданский и воинский долг по защите своей Родины – СССР. Командиром танка в котором воевал прадед был украинец, а стрелком – мордвин. Военный врач госпиталя, где служила моя прабабушка был армянин </a:t>
            </a:r>
            <a:r>
              <a:rPr lang="ru-RU" sz="1500" dirty="0" err="1"/>
              <a:t>Сатросян</a:t>
            </a:r>
            <a:r>
              <a:rPr lang="ru-RU" sz="1500" dirty="0"/>
              <a:t>. А среди раненых бойцов были люди всех национальностей, но все они защищали свою Родину от фашисткой чумы. Они шли на смерть, рискуя своими жизнями. Им было всего лишь по 20 лет. Они выжили! Они победили!</a:t>
            </a:r>
          </a:p>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3923928" y="685800"/>
            <a:ext cx="4701441" cy="3103240"/>
          </a:xfrm>
          <a:prstGeom prst="rect">
            <a:avLst/>
          </a:prstGeom>
        </p:spPr>
      </p:pic>
      <p:pic>
        <p:nvPicPr>
          <p:cNvPr id="9218" name="Picture 2" descr="Клипарт к 9 Мая Заметки писа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6" y="95250"/>
            <a:ext cx="37052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5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692696"/>
            <a:ext cx="6781800" cy="755576"/>
          </a:xfrm>
        </p:spPr>
        <p:txBody>
          <a:bodyPr>
            <a:normAutofit fontScale="90000"/>
          </a:bodyPr>
          <a:lstStyle/>
          <a:p>
            <a:r>
              <a:rPr lang="ru-RU" sz="2400" b="1" dirty="0"/>
              <a:t>МОЯ БАБУШКА – ВЕТЕРАН ТРУДА И </a:t>
            </a:r>
            <a:br>
              <a:rPr lang="ru-RU" sz="2400" b="1" dirty="0"/>
            </a:br>
            <a:r>
              <a:rPr lang="ru-RU" sz="2400" b="1" dirty="0"/>
              <a:t>ТРУЖЕННИК ТЫЛА.</a:t>
            </a:r>
            <a:r>
              <a:rPr lang="ru-RU" sz="2400" dirty="0"/>
              <a:t/>
            </a:r>
            <a:br>
              <a:rPr lang="ru-RU" sz="2400" dirty="0"/>
            </a:br>
            <a:endParaRPr lang="ru-RU" sz="2400" dirty="0"/>
          </a:p>
        </p:txBody>
      </p:sp>
      <p:sp>
        <p:nvSpPr>
          <p:cNvPr id="3" name="Объект 2"/>
          <p:cNvSpPr>
            <a:spLocks noGrp="1"/>
          </p:cNvSpPr>
          <p:nvPr>
            <p:ph idx="1"/>
          </p:nvPr>
        </p:nvSpPr>
        <p:spPr>
          <a:xfrm>
            <a:off x="755576" y="1052736"/>
            <a:ext cx="7543800" cy="3886200"/>
          </a:xfrm>
        </p:spPr>
        <p:txBody>
          <a:bodyPr>
            <a:normAutofit/>
          </a:bodyPr>
          <a:lstStyle/>
          <a:p>
            <a:pPr marL="0" indent="0">
              <a:buNone/>
            </a:pPr>
            <a:r>
              <a:rPr lang="ru-RU" sz="1300" dirty="0"/>
              <a:t>Давно отгремела Великая Отечественная война. Всё меньше остаётся людей, которые приближали светлый день Победы. Солдаты, труженики тыла, простые люди и дети… На их долю выпало немало страданий, ужаса войны и горечи утрат. Среди таких людей и наша бабушка Гришаева Пелагея Андреевна. Она ветеран труда, труженик тыла, а сейчас и ветеран ВОВ.</a:t>
            </a:r>
          </a:p>
          <a:p>
            <a:pPr marL="0" indent="0">
              <a:buNone/>
            </a:pPr>
            <a:r>
              <a:rPr lang="ru-RU" sz="1300" dirty="0"/>
              <a:t>Родилась бабушка 24 октября 1929 года в селе Малый </a:t>
            </a:r>
            <a:r>
              <a:rPr lang="ru-RU" sz="1300" dirty="0" err="1"/>
              <a:t>Студенец</a:t>
            </a:r>
            <a:r>
              <a:rPr lang="ru-RU" sz="1300" dirty="0"/>
              <a:t> Сасовского  района Рязанской области. Детей в семье было шестеро, один мальчик и пять девчонок. Всего в семье было девять человек. В семье по старшинству бабушка была третьим ребёнком. </a:t>
            </a:r>
          </a:p>
          <a:p>
            <a:pPr marL="0" indent="0">
              <a:buNone/>
            </a:pPr>
            <a:r>
              <a:rPr lang="ru-RU" sz="1300" dirty="0"/>
              <a:t>В семь лет она пошла в школу. Вместо портфеля был деревянный сундучок, который ей сделал отец. Детство было тяжёлым, голодным. До школы успевала сбегать на поле, набрать </a:t>
            </a:r>
            <a:r>
              <a:rPr lang="ru-RU" sz="1300" dirty="0" err="1"/>
              <a:t>полугнилой</a:t>
            </a:r>
            <a:r>
              <a:rPr lang="ru-RU" sz="1300" dirty="0"/>
              <a:t> картошки и дождаться, когда мать напечёт </a:t>
            </a:r>
            <a:r>
              <a:rPr lang="ru-RU" sz="1300" dirty="0" err="1"/>
              <a:t>оладьев</a:t>
            </a:r>
            <a:r>
              <a:rPr lang="ru-RU" sz="1300" dirty="0"/>
              <a:t>- «летунов», чтобы взять их с собой. По дороге в школу думала о том, когда его лучше съесть. Проучилась бабушка четыре класса и ушла трудиться в колхоз. За один отработанный день ставили «палочку» (отмечали трудодень), которая приравнивалась 200 граммам пшеницы или ржи. В месяц трудодней могло выйти от 25 до 30. А полученную пшеницу могли и своровать. </a:t>
            </a:r>
          </a:p>
          <a:p>
            <a:pPr marL="0" indent="0">
              <a:buNone/>
            </a:pPr>
            <a:endParaRPr lang="ru-RU" dirty="0"/>
          </a:p>
        </p:txBody>
      </p:sp>
      <p:pic>
        <p:nvPicPr>
          <p:cNvPr id="4" name="Рисунок 3" descr="C:\Users\User\Pictures\2015-02-08 праздник осени\праздник осени 017.JPG"/>
          <p:cNvPicPr/>
          <p:nvPr/>
        </p:nvPicPr>
        <p:blipFill>
          <a:blip r:embed="rId2" cstate="print">
            <a:lum bright="-10000"/>
          </a:blip>
          <a:srcRect l="4255"/>
          <a:stretch>
            <a:fillRect/>
          </a:stretch>
        </p:blipFill>
        <p:spPr bwMode="auto">
          <a:xfrm>
            <a:off x="6444208" y="4005064"/>
            <a:ext cx="2323203" cy="2736304"/>
          </a:xfrm>
          <a:prstGeom prst="rect">
            <a:avLst/>
          </a:prstGeom>
          <a:ln>
            <a:noFill/>
          </a:ln>
          <a:effectLst>
            <a:softEdge rad="112500"/>
          </a:effectLst>
        </p:spPr>
      </p:pic>
      <p:pic>
        <p:nvPicPr>
          <p:cNvPr id="5" name="Рисунок 4" descr="C:\Users\User\Pictures\2015-02-08 праздник осени\праздник осени 031.JPG"/>
          <p:cNvPicPr/>
          <p:nvPr/>
        </p:nvPicPr>
        <p:blipFill>
          <a:blip r:embed="rId3" cstate="print"/>
          <a:srcRect l="16767" t="21183" r="22041" b="14695"/>
          <a:stretch>
            <a:fillRect/>
          </a:stretch>
        </p:blipFill>
        <p:spPr bwMode="auto">
          <a:xfrm>
            <a:off x="2123728" y="4135380"/>
            <a:ext cx="3519860" cy="2475672"/>
          </a:xfrm>
          <a:prstGeom prst="rect">
            <a:avLst/>
          </a:prstGeom>
          <a:noFill/>
          <a:ln w="9525">
            <a:noFill/>
            <a:miter lim="800000"/>
            <a:headEnd/>
            <a:tailEnd/>
          </a:ln>
        </p:spPr>
      </p:pic>
    </p:spTree>
    <p:extLst>
      <p:ext uri="{BB962C8B-B14F-4D97-AF65-F5344CB8AC3E}">
        <p14:creationId xmlns:p14="http://schemas.microsoft.com/office/powerpoint/2010/main" val="2556926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27584" y="0"/>
            <a:ext cx="7543800" cy="3886200"/>
          </a:xfrm>
        </p:spPr>
        <p:txBody>
          <a:bodyPr>
            <a:normAutofit/>
          </a:bodyPr>
          <a:lstStyle/>
          <a:p>
            <a:pPr marL="0" indent="0">
              <a:buNone/>
            </a:pPr>
            <a:r>
              <a:rPr lang="ru-RU" sz="1200" dirty="0"/>
              <a:t>Кода началась война, бабушке шел двенадцатый год. Отца забрали на фронт. Домашний скот семья отдала за налоги.  Досыта ни ели. Работа в колхозе была тяжелой, но она работала наряду со всеми. Обрабатывала свёклу, жала снопы, работала на уборке сена. Всё делали вручную. Трудились с раннего утра и до поздней ночи. В 1943 году узнали, что отец погиб на фронте. </a:t>
            </a:r>
          </a:p>
          <a:p>
            <a:pPr marL="0" indent="0">
              <a:buNone/>
            </a:pPr>
            <a:r>
              <a:rPr lang="ru-RU" sz="1200" dirty="0"/>
              <a:t>В девятнадцать лет бабушка вышла замуж за колхозника Гришаева Ивана Ивановича. Вскоре после свадьбы мужа забрали в армию на четыре года. Осталась бабушка жить со свекровью, не имея мужского плеча и поддержки. </a:t>
            </a:r>
          </a:p>
          <a:p>
            <a:pPr marL="0" indent="0">
              <a:buNone/>
            </a:pPr>
            <a:r>
              <a:rPr lang="ru-RU" sz="1200" dirty="0"/>
              <a:t>Вместе с мужем вырастили и воспитали они четырех детей. Всем дали высшее образование. Прожили они вместе, почти, шестьдесят лет.</a:t>
            </a:r>
          </a:p>
          <a:p>
            <a:pPr marL="0" indent="0">
              <a:buNone/>
            </a:pPr>
            <a:r>
              <a:rPr lang="ru-RU" sz="1200" dirty="0"/>
              <a:t>В колхозе бабушка отработала двадцать лет за «палочки». Она имеет множество грамот, медалей и благодарственных писем за высокие показатели и добросовестный труд.</a:t>
            </a:r>
          </a:p>
          <a:p>
            <a:pPr marL="0" indent="0">
              <a:buNone/>
            </a:pPr>
            <a:endParaRPr lang="ru-RU" dirty="0"/>
          </a:p>
        </p:txBody>
      </p:sp>
      <p:pic>
        <p:nvPicPr>
          <p:cNvPr id="4" name="Рисунок 3" descr="C:\Users\User\Pictures\2015-02-08 праздник осени\праздник осени 019.JPG"/>
          <p:cNvPicPr/>
          <p:nvPr/>
        </p:nvPicPr>
        <p:blipFill>
          <a:blip r:embed="rId2" cstate="print">
            <a:lum contrast="30000"/>
          </a:blip>
          <a:srcRect t="6298" r="33792" b="26336"/>
          <a:stretch>
            <a:fillRect/>
          </a:stretch>
        </p:blipFill>
        <p:spPr bwMode="auto">
          <a:xfrm>
            <a:off x="1907704" y="2802542"/>
            <a:ext cx="5037430" cy="3168352"/>
          </a:xfrm>
          <a:prstGeom prst="rect">
            <a:avLst/>
          </a:prstGeom>
          <a:noFill/>
          <a:ln w="9525">
            <a:noFill/>
            <a:miter lim="800000"/>
            <a:headEnd/>
            <a:tailEnd/>
          </a:ln>
        </p:spPr>
      </p:pic>
    </p:spTree>
    <p:extLst>
      <p:ext uri="{BB962C8B-B14F-4D97-AF65-F5344CB8AC3E}">
        <p14:creationId xmlns:p14="http://schemas.microsoft.com/office/powerpoint/2010/main" val="31121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0"/>
            <a:ext cx="7543800" cy="3140968"/>
          </a:xfrm>
        </p:spPr>
        <p:txBody>
          <a:bodyPr>
            <a:normAutofit/>
          </a:bodyPr>
          <a:lstStyle/>
          <a:p>
            <a:pPr marL="0" indent="0">
              <a:buNone/>
            </a:pPr>
            <a:r>
              <a:rPr lang="ru-RU" sz="1200" dirty="0"/>
              <a:t>Затем она ушла трудиться на комбинат по пошиву и ремонту одежды, где также проявила себя только с хорошей </a:t>
            </a:r>
            <a:r>
              <a:rPr lang="ru-RU" sz="1200" dirty="0" smtClean="0"/>
              <a:t>стороны. Днём </a:t>
            </a:r>
            <a:r>
              <a:rPr lang="ru-RU" sz="1200" dirty="0"/>
              <a:t>она шила и кроила, а по ночам выбивала шторы, накидки и многое  другое. Спала очень мало. Ей хотелось больше  заработать. Со временем обзавелись лошадью, коровой, гусями.</a:t>
            </a:r>
          </a:p>
          <a:p>
            <a:pPr marL="0" indent="0">
              <a:buNone/>
            </a:pPr>
            <a:r>
              <a:rPr lang="ru-RU" sz="1200" dirty="0"/>
              <a:t>Когда же бабушка отдыхала?</a:t>
            </a:r>
          </a:p>
          <a:p>
            <a:pPr marL="0" indent="0">
              <a:buNone/>
            </a:pPr>
            <a:r>
              <a:rPr lang="ru-RU" sz="1200" dirty="0"/>
              <a:t>Сейчас моей бабушке восемьдесят шестой год. В деревне её все знают и уважают. Такую труженицу  ещё поискать. Она до сих пор сама сажает огород, ухаживает за ним, ещё и нам поможет. Бабушка Поля всегда поможет и словом, и делом. И если расскажет поучительную историю, то мы сразу задумываемся о своём поведении. У нашей бабушки Поли восемь внуков и десять правнуков, так что есть, кого поучить.</a:t>
            </a:r>
          </a:p>
          <a:p>
            <a:pPr marL="0" indent="0">
              <a:buNone/>
            </a:pPr>
            <a:r>
              <a:rPr lang="ru-RU" sz="1200" dirty="0"/>
              <a:t>Такие люди, как она, заслуживают уважение, почет, внимание и любовь окружающих. Она честно трудилась на благо Родины всю жизнь, не жалея себя. Мы гордимся такой бабушкой и помогаем ей во </a:t>
            </a:r>
            <a:r>
              <a:rPr lang="ru-RU" sz="1200" dirty="0" smtClean="0"/>
              <a:t>всём. </a:t>
            </a:r>
            <a:endParaRPr lang="ru-RU" sz="1200" dirty="0"/>
          </a:p>
        </p:txBody>
      </p:sp>
      <p:pic>
        <p:nvPicPr>
          <p:cNvPr id="4" name="Рисунок 3" descr="C:\Users\User\Pictures\2015-02-08 праздник осени\праздник осени 029.JPG"/>
          <p:cNvPicPr/>
          <p:nvPr/>
        </p:nvPicPr>
        <p:blipFill>
          <a:blip r:embed="rId2" cstate="print">
            <a:lum contrast="30000"/>
          </a:blip>
          <a:srcRect/>
          <a:stretch>
            <a:fillRect/>
          </a:stretch>
        </p:blipFill>
        <p:spPr bwMode="auto">
          <a:xfrm>
            <a:off x="2339752" y="2636912"/>
            <a:ext cx="4176464" cy="3096344"/>
          </a:xfrm>
          <a:prstGeom prst="rect">
            <a:avLst/>
          </a:prstGeom>
          <a:noFill/>
          <a:ln w="9525">
            <a:noFill/>
            <a:miter lim="800000"/>
            <a:headEnd/>
            <a:tailEnd/>
          </a:ln>
        </p:spPr>
      </p:pic>
    </p:spTree>
    <p:extLst>
      <p:ext uri="{BB962C8B-B14F-4D97-AF65-F5344CB8AC3E}">
        <p14:creationId xmlns:p14="http://schemas.microsoft.com/office/powerpoint/2010/main" val="270186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13474"/>
            <a:ext cx="7543800" cy="3886200"/>
          </a:xfrm>
        </p:spPr>
        <p:txBody>
          <a:bodyPr/>
          <a:lstStyle/>
          <a:p>
            <a:r>
              <a:rPr lang="ru-RU" sz="1200" dirty="0"/>
              <a:t>В годы войны </a:t>
            </a:r>
            <a:r>
              <a:rPr lang="ru-RU" sz="1200" b="1" dirty="0"/>
              <a:t>Ерохина Валентина Петровна</a:t>
            </a:r>
            <a:r>
              <a:rPr lang="ru-RU" sz="1200" dirty="0"/>
              <a:t> (прабабушка Саши Сурикова) – училась в ФЗУ и работала в Баку на одном из авиаремонтных</a:t>
            </a:r>
            <a:r>
              <a:rPr lang="ru-RU" sz="1200" b="1" dirty="0"/>
              <a:t> </a:t>
            </a:r>
            <a:r>
              <a:rPr lang="ru-RU" sz="1200" dirty="0"/>
              <a:t>заводов, где производились самолёты-истребители УТИ-4 и Як-3,  сани для военных аэропланов и изготовлялись реактивные снаряды для легендарных «Катюш».</a:t>
            </a:r>
          </a:p>
          <a:p>
            <a:r>
              <a:rPr lang="ru-RU" sz="1200" dirty="0"/>
              <a:t>Её муж </a:t>
            </a:r>
            <a:r>
              <a:rPr lang="ru-RU" sz="1200" b="1" dirty="0"/>
              <a:t>Рогожин Лев Алексеевич</a:t>
            </a:r>
            <a:r>
              <a:rPr lang="ru-RU" sz="1200" dirty="0"/>
              <a:t> прошел всю войну.</a:t>
            </a:r>
          </a:p>
          <a:p>
            <a:pPr marL="0" indent="0">
              <a:buNone/>
            </a:pPr>
            <a:endParaRPr lang="ru-RU" sz="1200" dirty="0"/>
          </a:p>
          <a:p>
            <a:r>
              <a:rPr lang="ru-RU" sz="1200" dirty="0"/>
              <a:t>В свободное от учёбы и работы на заводе время она приходила на работу к маме. Её мама – </a:t>
            </a:r>
            <a:r>
              <a:rPr lang="ru-RU" sz="1200" b="1" dirty="0"/>
              <a:t>Мария Алексеевна Ерохина</a:t>
            </a:r>
            <a:r>
              <a:rPr lang="ru-RU" sz="1200" dirty="0"/>
              <a:t> - работала санитаркой в </a:t>
            </a:r>
            <a:r>
              <a:rPr lang="ru-RU" sz="1200" dirty="0" err="1"/>
              <a:t>эвако</a:t>
            </a:r>
            <a:r>
              <a:rPr lang="ru-RU" sz="1200" dirty="0"/>
              <a:t> – госпитале.</a:t>
            </a:r>
          </a:p>
          <a:p>
            <a:pPr marL="0" indent="0">
              <a:buNone/>
            </a:pPr>
            <a:endParaRPr lang="ru-RU" sz="1200" dirty="0"/>
          </a:p>
        </p:txBody>
      </p:sp>
      <p:pic>
        <p:nvPicPr>
          <p:cNvPr id="1026" name="Picture 2" descr="Ерохина Валентина Петров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53842"/>
            <a:ext cx="2146799"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Рогожин Лев Алексееви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753842"/>
            <a:ext cx="193833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Ерохина Мария Алексеев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780928"/>
            <a:ext cx="180020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112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332656"/>
            <a:ext cx="7543800" cy="3886200"/>
          </a:xfrm>
        </p:spPr>
        <p:txBody>
          <a:bodyPr>
            <a:normAutofit fontScale="55000" lnSpcReduction="20000"/>
          </a:bodyPr>
          <a:lstStyle/>
          <a:p>
            <a:pPr marL="0" indent="0">
              <a:buNone/>
            </a:pPr>
            <a:r>
              <a:rPr lang="ru-RU" dirty="0"/>
              <a:t>Мой прадед </a:t>
            </a:r>
            <a:r>
              <a:rPr lang="ru-RU" dirty="0" err="1"/>
              <a:t>Кленяев</a:t>
            </a:r>
            <a:r>
              <a:rPr lang="ru-RU" dirty="0"/>
              <a:t> Алексей Николаевич родился 30марта 1916 года, в селе Ново-Березово  </a:t>
            </a:r>
            <a:r>
              <a:rPr lang="ru-RU" dirty="0" err="1"/>
              <a:t>Каверинского</a:t>
            </a:r>
            <a:r>
              <a:rPr lang="ru-RU" dirty="0"/>
              <a:t>  района, Тамбовской губернии. Окончил четыре класса приходской школы. В юности помогал родителям по хозяйству и работал в колхозе. В 1936 году был призван на службу в Красную Армию. В годы финской войны (1939-1940.г) воевал в артиллерии.</a:t>
            </a:r>
          </a:p>
          <a:p>
            <a:pPr marL="0" indent="0">
              <a:buNone/>
            </a:pPr>
            <a:r>
              <a:rPr lang="ru-RU" dirty="0"/>
              <a:t>В1941 году был мобилизован в Советскую Армию, участвовал в сражениях за защиту  Москвы. В 1945 году  120 артиллерийский полк  одним из первых вошел в Берлин и при сложных сражениях участвовал во взятии Берлина.</a:t>
            </a:r>
          </a:p>
          <a:p>
            <a:pPr marL="0" indent="0">
              <a:buNone/>
            </a:pPr>
            <a:r>
              <a:rPr lang="ru-RU" dirty="0"/>
              <a:t>Мой прадед имеет награды и медали «За оборону Москвы», « За взятие Берлина», «За освобождение  Праги» и многие другие.</a:t>
            </a:r>
          </a:p>
          <a:p>
            <a:pPr marL="0" indent="0">
              <a:buNone/>
            </a:pPr>
            <a:r>
              <a:rPr lang="ru-RU" dirty="0"/>
              <a:t>Долгожданный День Победы встретил в Берлине.</a:t>
            </a:r>
          </a:p>
          <a:p>
            <a:pPr marL="0" indent="0">
              <a:buNone/>
            </a:pPr>
            <a:r>
              <a:rPr lang="ru-RU" dirty="0"/>
              <a:t>Там же случайно повстречал своего родного брата Григория, которого не видел с начала войны и не знал что с ним.</a:t>
            </a:r>
          </a:p>
          <a:p>
            <a:pPr marL="0" indent="0">
              <a:buNone/>
            </a:pPr>
            <a:r>
              <a:rPr lang="ru-RU" dirty="0"/>
              <a:t>Сразу после взятие Берлина  его полк был срочно направлен  на освобождение Праги.</a:t>
            </a:r>
          </a:p>
          <a:p>
            <a:pPr marL="0" indent="0">
              <a:buNone/>
            </a:pPr>
            <a:r>
              <a:rPr lang="ru-RU" dirty="0"/>
              <a:t>Мой прадед вернулся из рядов Красной Армии к мирной жизни в июле 1946 году.</a:t>
            </a:r>
          </a:p>
          <a:p>
            <a:pPr marL="0" indent="0">
              <a:buNone/>
            </a:pPr>
            <a:r>
              <a:rPr lang="ru-RU" dirty="0"/>
              <a:t>До 65 лет работал водителем, в том числе много лет в </a:t>
            </a:r>
            <a:r>
              <a:rPr lang="ru-RU" dirty="0" err="1"/>
              <a:t>Сасовском</a:t>
            </a:r>
            <a:r>
              <a:rPr lang="ru-RU" dirty="0"/>
              <a:t> Летном Училище, где до сих пор помнят и уважают.</a:t>
            </a:r>
          </a:p>
          <a:p>
            <a:pPr marL="0" indent="0">
              <a:buNone/>
            </a:pPr>
            <a:r>
              <a:rPr lang="ru-RU" dirty="0"/>
              <a:t>В 1991 году в возрасте 75 лет его не стало.</a:t>
            </a:r>
          </a:p>
          <a:p>
            <a:pPr marL="0" indent="0">
              <a:buNone/>
            </a:pPr>
            <a:r>
              <a:rPr lang="ru-RU" dirty="0"/>
              <a:t>Про моего прадеда и его жизни рассказал мой дедушка, его сын.</a:t>
            </a:r>
          </a:p>
          <a:p>
            <a:pPr marL="0" indent="0">
              <a:buNone/>
            </a:pPr>
            <a:r>
              <a:rPr lang="ru-RU" dirty="0"/>
              <a:t>Я очень горжусь моим прадедом </a:t>
            </a:r>
            <a:r>
              <a:rPr lang="ru-RU" dirty="0" err="1"/>
              <a:t>Кленяевым</a:t>
            </a:r>
            <a:r>
              <a:rPr lang="ru-RU" dirty="0"/>
              <a:t> Алексеем Николаевичем.</a:t>
            </a:r>
            <a:endParaRPr lang="ru-RU" dirty="0"/>
          </a:p>
        </p:txBody>
      </p:sp>
      <p:pic>
        <p:nvPicPr>
          <p:cNvPr id="1026" name="Picture 2" descr="P10508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284984"/>
            <a:ext cx="2555028" cy="34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Десять фотосюжетов великой войны (17 июля 1944 го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77072"/>
            <a:ext cx="5832648" cy="227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60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ot;Офицеров&quot; раскрасили - Магия ки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875"/>
            <a:ext cx="4183704" cy="17008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Ролик к к/ф &quot;Офицеры&quot; - Владимир Златоустовский (за кадром) - От героев былых времен - Видео@Mail.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785678"/>
            <a:ext cx="3166520" cy="23748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Офицеры (1971): смотреть онлайн фильм бесплатно в хорошем качеств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192" y="2313160"/>
            <a:ext cx="3096344" cy="28872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Офицеры (1971) - кадры из фильма - советские фильмы - Кино-Театр.Р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143022"/>
            <a:ext cx="2685424" cy="201406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95936" y="4756907"/>
            <a:ext cx="4838300" cy="1340768"/>
          </a:xfrm>
        </p:spPr>
        <p:txBody>
          <a:bodyPr>
            <a:noAutofit/>
          </a:bodyPr>
          <a:lstStyle/>
          <a:p>
            <a:r>
              <a:rPr lang="ru-RU" sz="1600" dirty="0"/>
              <a:t>От героев былых времен не осталось порой имен.</a:t>
            </a:r>
            <a:r>
              <a:rPr lang="ru-RU" sz="1600" dirty="0"/>
              <a:t/>
            </a:r>
            <a:br>
              <a:rPr lang="ru-RU" sz="1600" dirty="0"/>
            </a:br>
            <a:r>
              <a:rPr lang="ru-RU" sz="1600" dirty="0"/>
              <a:t>Те, кто приняли смертный бой, стали просто землей и травой.</a:t>
            </a:r>
            <a:r>
              <a:rPr lang="ru-RU" sz="1600" dirty="0"/>
              <a:t/>
            </a:r>
            <a:br>
              <a:rPr lang="ru-RU" sz="1600" dirty="0"/>
            </a:br>
            <a:r>
              <a:rPr lang="ru-RU" sz="1600" dirty="0"/>
              <a:t>Только грозная доблесть их поселилась в сердцах живых</a:t>
            </a:r>
            <a:r>
              <a:rPr lang="ru-RU" sz="1600" dirty="0" smtClean="0"/>
              <a:t>.</a:t>
            </a:r>
            <a:r>
              <a:rPr lang="ru-RU" sz="1600" dirty="0"/>
              <a:t/>
            </a:r>
            <a:br>
              <a:rPr lang="ru-RU" sz="1600" dirty="0"/>
            </a:br>
            <a:r>
              <a:rPr lang="ru-RU" sz="1600" dirty="0"/>
              <a:t>Этот вечный огонь нам завещан и одним. Мы в груди храним</a:t>
            </a:r>
            <a:endParaRPr lang="ru-RU" sz="1600" dirty="0"/>
          </a:p>
        </p:txBody>
      </p:sp>
    </p:spTree>
    <p:extLst>
      <p:ext uri="{BB962C8B-B14F-4D97-AF65-F5344CB8AC3E}">
        <p14:creationId xmlns:p14="http://schemas.microsoft.com/office/powerpoint/2010/main" val="3775111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781800" cy="1600200"/>
          </a:xfrm>
        </p:spPr>
        <p:txBody>
          <a:bodyPr>
            <a:normAutofit fontScale="90000"/>
          </a:bodyPr>
          <a:lstStyle/>
          <a:p>
            <a:r>
              <a:rPr lang="ru-RU" sz="1600" dirty="0" smtClean="0"/>
              <a:t/>
            </a:r>
            <a:br>
              <a:rPr lang="ru-RU" sz="1600" dirty="0" smtClean="0"/>
            </a:br>
            <a:r>
              <a:rPr lang="ru-RU" sz="1600" dirty="0" smtClean="0"/>
              <a:t/>
            </a:r>
            <a:br>
              <a:rPr lang="ru-RU" sz="1600" dirty="0" smtClean="0"/>
            </a:br>
            <a:r>
              <a:rPr lang="ru-RU" sz="1600" dirty="0" smtClean="0"/>
              <a:t>В презентации были использованы материалы: </a:t>
            </a:r>
            <a:br>
              <a:rPr lang="ru-RU" sz="1600" dirty="0" smtClean="0"/>
            </a:br>
            <a:r>
              <a:rPr lang="ru-RU" sz="1600" dirty="0" smtClean="0"/>
              <a:t>Документальные фото времён ВОВ</a:t>
            </a:r>
            <a:br>
              <a:rPr lang="ru-RU" sz="1600" dirty="0" smtClean="0"/>
            </a:br>
            <a:r>
              <a:rPr lang="ru-RU" sz="1600" dirty="0" smtClean="0"/>
              <a:t>Текст песни из х/ф «Офицеры» - От героев былых времён В. </a:t>
            </a:r>
            <a:r>
              <a:rPr lang="ru-RU" sz="1600" dirty="0" err="1" smtClean="0"/>
              <a:t>Златоусовский</a:t>
            </a:r>
            <a:r>
              <a:rPr lang="ru-RU" sz="1600" dirty="0" smtClean="0"/>
              <a:t/>
            </a:r>
            <a:br>
              <a:rPr lang="ru-RU" sz="1600" dirty="0" smtClean="0"/>
            </a:br>
            <a:r>
              <a:rPr lang="ru-RU" sz="1600" dirty="0" smtClean="0"/>
              <a:t>Кадры из х/ф «Офицеры» киностудия имени М. Горького 1971г., режиссёр – В. Рогов</a:t>
            </a:r>
            <a:br>
              <a:rPr lang="ru-RU" sz="1600" dirty="0" smtClean="0"/>
            </a:br>
            <a:r>
              <a:rPr lang="ru-RU" sz="1600" dirty="0" smtClean="0"/>
              <a:t>А так же фото из домашних архивов семей Д/С №11</a:t>
            </a:r>
            <a:br>
              <a:rPr lang="ru-RU" sz="1600" dirty="0" smtClean="0"/>
            </a:br>
            <a:r>
              <a:rPr lang="ru-RU" sz="1600" dirty="0" smtClean="0"/>
              <a:t>Мы благодарим наших родителей подготовительной группы №2 за оказанную помощь в сборе информации о ветеранах ВОВ.</a:t>
            </a:r>
            <a:br>
              <a:rPr lang="ru-RU" sz="1600" dirty="0" smtClean="0"/>
            </a:br>
            <a:endParaRPr lang="ru-RU" sz="1600" dirty="0"/>
          </a:p>
        </p:txBody>
      </p:sp>
      <p:pic>
        <p:nvPicPr>
          <p:cNvPr id="3074" name="Picture 2" descr="Обои георгиевская ленточка, цветы, тюльпаны, день победы 1920x1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110881"/>
            <a:ext cx="678475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99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Погляди на моих бойцов,</a:t>
            </a:r>
            <a:br>
              <a:rPr lang="ru-RU" sz="2400" dirty="0"/>
            </a:br>
            <a:r>
              <a:rPr lang="ru-RU" sz="2400" dirty="0"/>
              <a:t>Целый свет помнит их в лицо.</a:t>
            </a:r>
            <a:br>
              <a:rPr lang="ru-RU" sz="2400" dirty="0"/>
            </a:br>
            <a:r>
              <a:rPr lang="ru-RU" sz="2400" dirty="0"/>
              <a:t>Вот застыл батальон в строю,</a:t>
            </a:r>
            <a:br>
              <a:rPr lang="ru-RU" sz="2400" dirty="0"/>
            </a:br>
            <a:r>
              <a:rPr lang="ru-RU" sz="2400" dirty="0"/>
              <a:t>Снова старых друзей узнаю.</a:t>
            </a:r>
          </a:p>
        </p:txBody>
      </p:sp>
      <p:pic>
        <p:nvPicPr>
          <p:cNvPr id="2050" name="Picture 2" descr="Великая Отечественная война в цве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3224171" cy="22177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Великая Отечественная Война в цвете. (88 фото) &quot; Just one 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060848"/>
            <a:ext cx="345391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Поиск своих * Просмотр темы - Фотографии военных ле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742" y="0"/>
            <a:ext cx="3319037" cy="22514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Офицеры 246-й стрелковой дивизии В.К. Никитин, А.И. Ганзбург и Вотоловский в лесу под городом Зубцов - фото Военный альбом 19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717032"/>
            <a:ext cx="3810000" cy="257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60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941168"/>
            <a:ext cx="6781800" cy="1600200"/>
          </a:xfrm>
        </p:spPr>
        <p:txBody>
          <a:bodyPr>
            <a:normAutofit fontScale="90000"/>
          </a:bodyPr>
          <a:lstStyle/>
          <a:p>
            <a:r>
              <a:rPr lang="ru-RU" sz="2400" dirty="0"/>
              <a:t>Хоть им нет двадцати пяти,</a:t>
            </a:r>
            <a:br>
              <a:rPr lang="ru-RU" sz="2400" dirty="0"/>
            </a:br>
            <a:r>
              <a:rPr lang="ru-RU" sz="2400" dirty="0"/>
              <a:t>Трудный путь им пришлось пройти.</a:t>
            </a:r>
            <a:br>
              <a:rPr lang="ru-RU" sz="2400" dirty="0"/>
            </a:br>
            <a:r>
              <a:rPr lang="ru-RU" sz="2400" dirty="0"/>
              <a:t>Это те, кто в штыки</a:t>
            </a:r>
            <a:br>
              <a:rPr lang="ru-RU" sz="2400" dirty="0"/>
            </a:br>
            <a:r>
              <a:rPr lang="ru-RU" sz="2400" dirty="0"/>
              <a:t>Поднимался, как один,</a:t>
            </a:r>
            <a:br>
              <a:rPr lang="ru-RU" sz="2400" dirty="0"/>
            </a:br>
            <a:r>
              <a:rPr lang="ru-RU" sz="2400" dirty="0"/>
              <a:t>Те, кто брал Берлин.</a:t>
            </a:r>
            <a:br>
              <a:rPr lang="ru-RU" sz="2400" dirty="0"/>
            </a:br>
            <a:endParaRPr lang="ru-RU" sz="2400" dirty="0"/>
          </a:p>
        </p:txBody>
      </p:sp>
      <p:pic>
        <p:nvPicPr>
          <p:cNvPr id="3074" name="Picture 2" descr="Доклад на тему великая отечественная война 1941 1945 для 4 клас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073" y="260648"/>
            <a:ext cx="299313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ФОТО Записи в рубрике ФОТО Дневник Бирюсинка12 : LiveInternet - Российский Сервис Онлайн-Дневник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556792"/>
            <a:ext cx="3196255" cy="24122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Великая Отечественная война. Фотографии / 1945 год"/>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1" y="260648"/>
            <a:ext cx="323478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Красноармейцы Батраков и Тамберидзе на границе с Восточной Пруссией - фото Военный альбом 1939, 1940, 1941-19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1700808"/>
            <a:ext cx="2160240" cy="277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70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Нет в России семьи такой,</a:t>
            </a:r>
            <a:br>
              <a:rPr lang="ru-RU" sz="2400" dirty="0"/>
            </a:br>
            <a:r>
              <a:rPr lang="ru-RU" sz="2400" dirty="0"/>
              <a:t>Где б не памятен был свой герой,</a:t>
            </a:r>
            <a:br>
              <a:rPr lang="ru-RU" sz="2400" dirty="0"/>
            </a:br>
            <a:r>
              <a:rPr lang="ru-RU" sz="2400" dirty="0"/>
              <a:t>И глаза молодых солдат</a:t>
            </a:r>
            <a:br>
              <a:rPr lang="ru-RU" sz="2400" dirty="0"/>
            </a:br>
            <a:r>
              <a:rPr lang="ru-RU" sz="2400" dirty="0"/>
              <a:t>С фотографий увядших глядят.</a:t>
            </a:r>
          </a:p>
        </p:txBody>
      </p:sp>
      <p:pic>
        <p:nvPicPr>
          <p:cNvPr id="4098" name="Picture 2" descr="Фото0002_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2232248" cy="32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descr="IMG_2703.JPG"/>
          <p:cNvPicPr/>
          <p:nvPr/>
        </p:nvPicPr>
        <p:blipFill>
          <a:blip r:embed="rId3" cstate="print"/>
          <a:stretch>
            <a:fillRect/>
          </a:stretch>
        </p:blipFill>
        <p:spPr>
          <a:xfrm>
            <a:off x="3033091" y="260647"/>
            <a:ext cx="2304256" cy="3214665"/>
          </a:xfrm>
          <a:prstGeom prst="rect">
            <a:avLst/>
          </a:prstGeom>
        </p:spPr>
      </p:pic>
      <p:pic>
        <p:nvPicPr>
          <p:cNvPr id="4099" name="Picture 3" descr="C:\Users\1\Pictures\2012_04_19\IMG_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60648"/>
            <a:ext cx="3168352" cy="32146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1\Pictures\2012_04_15\IM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789040"/>
            <a:ext cx="2995074" cy="20916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С хорошим настроением. - Форум о бесплатных мини играх и казуальных игра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16" y="3266901"/>
            <a:ext cx="5856585" cy="198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2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282517"/>
            <a:ext cx="6781800" cy="1600200"/>
          </a:xfrm>
        </p:spPr>
        <p:txBody>
          <a:bodyPr>
            <a:normAutofit fontScale="90000"/>
          </a:bodyPr>
          <a:lstStyle/>
          <a:p>
            <a:pPr fontAlgn="base"/>
            <a:r>
              <a:rPr lang="ru-RU" sz="2400" dirty="0"/>
              <a:t>Этот взгляд, словно высший суд,</a:t>
            </a:r>
            <a:br>
              <a:rPr lang="ru-RU" sz="2400" dirty="0"/>
            </a:br>
            <a:r>
              <a:rPr lang="ru-RU" sz="2400" dirty="0"/>
              <a:t>Для ребят, </a:t>
            </a:r>
            <a:r>
              <a:rPr lang="ru-RU" sz="2400" b="1" dirty="0"/>
              <a:t>что</a:t>
            </a:r>
            <a:r>
              <a:rPr lang="ru-RU" sz="2400" dirty="0"/>
              <a:t> сейчас растут.</a:t>
            </a:r>
            <a:br>
              <a:rPr lang="ru-RU" sz="2400" dirty="0"/>
            </a:br>
            <a:r>
              <a:rPr lang="ru-RU" sz="2400" dirty="0"/>
              <a:t>И мальчишкам нельзя</a:t>
            </a:r>
            <a:br>
              <a:rPr lang="ru-RU" sz="2400" dirty="0"/>
            </a:br>
            <a:r>
              <a:rPr lang="ru-RU" sz="2400" dirty="0"/>
              <a:t>Ни солгать, ни обмануть,</a:t>
            </a:r>
            <a:br>
              <a:rPr lang="ru-RU" sz="2400" dirty="0"/>
            </a:br>
            <a:r>
              <a:rPr lang="ru-RU" sz="2400" dirty="0"/>
              <a:t>Ни с пути свернуть.</a:t>
            </a:r>
            <a:br>
              <a:rPr lang="ru-RU" sz="2400" dirty="0"/>
            </a:br>
            <a:r>
              <a:rPr lang="ru-RU" sz="2400" dirty="0"/>
              <a:t/>
            </a:r>
            <a:br>
              <a:rPr lang="ru-RU" sz="2400" dirty="0"/>
            </a:br>
            <a:endParaRPr lang="ru-RU" sz="2400" dirty="0"/>
          </a:p>
        </p:txBody>
      </p:sp>
      <p:pic>
        <p:nvPicPr>
          <p:cNvPr id="5122" name="Picture 2" descr="C:\Users\1\Pictures\2012_04_15\IMG_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3938016" cy="282854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1\Pictures\2012_04_15\IMG_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499" y="404664"/>
            <a:ext cx="3840480" cy="282854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NINA Shm - Nina - Shmigelskaya - Блог - Привет.р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068960"/>
            <a:ext cx="6047234"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57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5"/>
            <a:ext cx="6781800" cy="836637"/>
          </a:xfrm>
        </p:spPr>
        <p:txBody>
          <a:bodyPr>
            <a:normAutofit/>
          </a:bodyPr>
          <a:lstStyle/>
          <a:p>
            <a:pPr algn="ctr"/>
            <a:r>
              <a:rPr lang="ru-RU" sz="2400" dirty="0" smtClean="0"/>
              <a:t>Спасибо деду за победу!</a:t>
            </a:r>
            <a:endParaRPr lang="ru-RU" sz="2400" dirty="0"/>
          </a:p>
        </p:txBody>
      </p:sp>
      <p:sp>
        <p:nvSpPr>
          <p:cNvPr id="4" name="Объект 3"/>
          <p:cNvSpPr>
            <a:spLocks noGrp="1"/>
          </p:cNvSpPr>
          <p:nvPr>
            <p:ph idx="1"/>
          </p:nvPr>
        </p:nvSpPr>
        <p:spPr>
          <a:xfrm>
            <a:off x="755576" y="692696"/>
            <a:ext cx="7543800" cy="3886200"/>
          </a:xfrm>
        </p:spPr>
        <p:txBody>
          <a:bodyPr>
            <a:normAutofit fontScale="25000" lnSpcReduction="20000"/>
          </a:bodyPr>
          <a:lstStyle/>
          <a:p>
            <a:pPr marL="0" indent="0">
              <a:buNone/>
            </a:pPr>
            <a:r>
              <a:rPr lang="ru-RU" sz="4800" i="1" dirty="0"/>
              <a:t> </a:t>
            </a:r>
            <a:endParaRPr lang="ru-RU" sz="4800" dirty="0"/>
          </a:p>
          <a:p>
            <a:pPr marL="0" indent="0">
              <a:buNone/>
            </a:pPr>
            <a:r>
              <a:rPr lang="ru-RU" sz="4800" i="1" dirty="0" err="1"/>
              <a:t>Хазиков</a:t>
            </a:r>
            <a:r>
              <a:rPr lang="ru-RU" sz="4800" i="1" dirty="0"/>
              <a:t> Рэм Михайлович</a:t>
            </a:r>
            <a:endParaRPr lang="ru-RU" sz="4800" dirty="0"/>
          </a:p>
          <a:p>
            <a:pPr marL="0" indent="0">
              <a:buNone/>
            </a:pPr>
            <a:r>
              <a:rPr lang="ru-RU" sz="4800" i="1" dirty="0"/>
              <a:t>(Прадедушка Прямосудовой Арины)</a:t>
            </a:r>
            <a:endParaRPr lang="ru-RU" sz="4800" dirty="0"/>
          </a:p>
          <a:p>
            <a:pPr marL="0" indent="0">
              <a:buNone/>
            </a:pPr>
            <a:r>
              <a:rPr lang="ru-RU" sz="4800" i="1" dirty="0"/>
              <a:t> </a:t>
            </a:r>
            <a:endParaRPr lang="ru-RU" sz="4800" dirty="0"/>
          </a:p>
          <a:p>
            <a:pPr marL="0" indent="0">
              <a:buNone/>
            </a:pPr>
            <a:r>
              <a:rPr lang="ru-RU" sz="4800" i="1" dirty="0"/>
              <a:t> </a:t>
            </a:r>
            <a:endParaRPr lang="ru-RU" sz="4800" dirty="0"/>
          </a:p>
          <a:p>
            <a:pPr marL="0" indent="0">
              <a:buNone/>
            </a:pPr>
            <a:r>
              <a:rPr lang="ru-RU" sz="4800" dirty="0"/>
              <a:t>Родился 09 сентября 1926 года в г. Сасово Рязанской области.</a:t>
            </a:r>
          </a:p>
          <a:p>
            <a:pPr marL="0" indent="0">
              <a:buNone/>
            </a:pPr>
            <a:r>
              <a:rPr lang="ru-RU" sz="4800" dirty="0"/>
              <a:t>Проходил обучение в Средней школе № 20 (в настоящее время Средняя школа № 106).</a:t>
            </a:r>
          </a:p>
          <a:p>
            <a:pPr marL="0" indent="0">
              <a:buNone/>
            </a:pPr>
            <a:r>
              <a:rPr lang="ru-RU" sz="4800" dirty="0"/>
              <a:t>В 1944 году в 18 летнем возрасте из г. Сасово Рязанской области был призван в ряды Рабочей Крестьянской Красной Армии. </a:t>
            </a:r>
          </a:p>
          <a:p>
            <a:pPr marL="0" indent="0">
              <a:buNone/>
            </a:pPr>
            <a:r>
              <a:rPr lang="ru-RU" sz="4800" dirty="0"/>
              <a:t>Службу проходил в гвардейских артиллерийских войсках в звании гвардии сержанта.</a:t>
            </a:r>
          </a:p>
          <a:p>
            <a:pPr marL="0" indent="0">
              <a:buNone/>
            </a:pPr>
            <a:r>
              <a:rPr lang="ru-RU" sz="4800" dirty="0"/>
              <a:t>В составе второго Белорусского фронта принимал участие во взятии г. Кёнигсберг (в настоящее время </a:t>
            </a:r>
            <a:r>
              <a:rPr lang="ru-RU" sz="4800" dirty="0" smtClean="0"/>
              <a:t>г. Калининград</a:t>
            </a:r>
            <a:r>
              <a:rPr lang="ru-RU" sz="4800" dirty="0"/>
              <a:t>) 10 апреля 1945 года.</a:t>
            </a:r>
          </a:p>
          <a:p>
            <a:pPr marL="0" indent="0">
              <a:buNone/>
            </a:pPr>
            <a:r>
              <a:rPr lang="ru-RU" sz="4800" dirty="0" smtClean="0"/>
              <a:t>За </a:t>
            </a:r>
            <a:r>
              <a:rPr lang="ru-RU" sz="4800" dirty="0"/>
              <a:t>проявленный героизм во время Великой Отечественной Войны был награжден правительственными наградами: </a:t>
            </a:r>
          </a:p>
          <a:p>
            <a:pPr marL="0" indent="0">
              <a:buNone/>
            </a:pPr>
            <a:r>
              <a:rPr lang="ru-RU" sz="4800" dirty="0"/>
              <a:t>Орденом Отечественной войны </a:t>
            </a:r>
            <a:r>
              <a:rPr lang="en-US" sz="4800" dirty="0"/>
              <a:t>II</a:t>
            </a:r>
            <a:r>
              <a:rPr lang="ru-RU" sz="4800" dirty="0"/>
              <a:t> степени, </a:t>
            </a:r>
          </a:p>
          <a:p>
            <a:pPr marL="0" indent="0">
              <a:buNone/>
            </a:pPr>
            <a:r>
              <a:rPr lang="ru-RU" sz="4800" dirty="0"/>
              <a:t>Медалью «За боевые заслуги», </a:t>
            </a:r>
          </a:p>
          <a:p>
            <a:pPr marL="0" indent="0">
              <a:buNone/>
            </a:pPr>
            <a:r>
              <a:rPr lang="ru-RU" sz="4800" dirty="0"/>
              <a:t>Медалью «За взятие Кёнигсберга», </a:t>
            </a:r>
          </a:p>
          <a:p>
            <a:pPr marL="0" indent="0">
              <a:buNone/>
            </a:pPr>
            <a:r>
              <a:rPr lang="ru-RU" sz="4800" dirty="0"/>
              <a:t>Медалью «За Победу над Германией в Великой Отечественной войне 1941-1945 </a:t>
            </a:r>
            <a:r>
              <a:rPr lang="ru-RU" sz="4800" dirty="0" err="1"/>
              <a:t>г.г</a:t>
            </a:r>
            <a:r>
              <a:rPr lang="ru-RU" sz="4800" dirty="0"/>
              <a:t>.»,</a:t>
            </a:r>
          </a:p>
          <a:p>
            <a:pPr marL="0" indent="0">
              <a:buNone/>
            </a:pPr>
            <a:r>
              <a:rPr lang="ru-RU" sz="4800" dirty="0"/>
              <a:t>юбилейными медалями. </a:t>
            </a:r>
          </a:p>
          <a:p>
            <a:pPr marL="0" indent="0">
              <a:buNone/>
            </a:pPr>
            <a:r>
              <a:rPr lang="ru-RU" sz="4800" dirty="0"/>
              <a:t> </a:t>
            </a:r>
          </a:p>
          <a:p>
            <a:pPr marL="0" indent="0">
              <a:buNone/>
            </a:pPr>
            <a:r>
              <a:rPr lang="ru-RU" dirty="0"/>
              <a:t> </a:t>
            </a:r>
          </a:p>
          <a:p>
            <a:pPr marL="0" indent="0">
              <a:buNone/>
            </a:pPr>
            <a:r>
              <a:rPr lang="ru-RU" dirty="0"/>
              <a:t> </a:t>
            </a:r>
          </a:p>
          <a:p>
            <a:pPr marL="0" indent="0">
              <a:buNone/>
            </a:pPr>
            <a:endParaRPr lang="ru-RU" dirty="0"/>
          </a:p>
        </p:txBody>
      </p:sp>
      <p:pic>
        <p:nvPicPr>
          <p:cNvPr id="6146" name="Picture 2" descr="Фото0002_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212976"/>
            <a:ext cx="186848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Фото0001_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05064"/>
            <a:ext cx="1512168" cy="21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Дзержинская районная организация Партии регион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93096"/>
            <a:ext cx="4824536" cy="188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82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404664"/>
            <a:ext cx="7543800" cy="3886200"/>
          </a:xfrm>
        </p:spPr>
        <p:txBody>
          <a:bodyPr>
            <a:normAutofit fontScale="55000" lnSpcReduction="20000"/>
          </a:bodyPr>
          <a:lstStyle/>
          <a:p>
            <a:pPr marL="0" indent="0">
              <a:buNone/>
            </a:pPr>
            <a:r>
              <a:rPr lang="ru-RU" dirty="0"/>
              <a:t>Я хочу рассказать о своём прадедушке - </a:t>
            </a:r>
            <a:r>
              <a:rPr lang="ru-RU" dirty="0" err="1"/>
              <a:t>Булочкине</a:t>
            </a:r>
            <a:r>
              <a:rPr lang="ru-RU" dirty="0"/>
              <a:t> Федоре Филипповиче (1916 г.р.). Он участник Великой Отечественной войны, уроженец села </a:t>
            </a:r>
            <a:r>
              <a:rPr lang="ru-RU" dirty="0" err="1"/>
              <a:t>Глядково</a:t>
            </a:r>
            <a:r>
              <a:rPr lang="ru-RU" dirty="0"/>
              <a:t>  Сасовского  района.</a:t>
            </a:r>
          </a:p>
          <a:p>
            <a:pPr marL="0" indent="0">
              <a:buNone/>
            </a:pPr>
            <a:r>
              <a:rPr lang="ru-RU" dirty="0"/>
              <a:t>В двадцать шесть лет  мой прадед  пошёл защищать свою Родину. Воевал на первом Белорусском фронте,  его часть 687-й  отдельный батальон  связи . Принимал участие в форсировании рек  Бук, Висла, Одер, Шпрее,  в штурме  </a:t>
            </a:r>
            <a:r>
              <a:rPr lang="ru-RU" dirty="0" err="1"/>
              <a:t>г.Берлина</a:t>
            </a:r>
            <a:r>
              <a:rPr lang="ru-RU" dirty="0"/>
              <a:t>. После взятия  Берлина  был переброшен в г. Веймар близ </a:t>
            </a:r>
            <a:r>
              <a:rPr lang="ru-RU" dirty="0" err="1"/>
              <a:t>Бухенвальдского</a:t>
            </a:r>
            <a:r>
              <a:rPr lang="ru-RU" dirty="0"/>
              <a:t>  лагеря. В этом лагере он  увидел  весь ужас фашистского режима.</a:t>
            </a:r>
          </a:p>
          <a:p>
            <a:pPr marL="0" indent="0">
              <a:buNone/>
            </a:pPr>
            <a:r>
              <a:rPr lang="ru-RU" dirty="0"/>
              <a:t>На фронте был случай, во время  форсирования  реки Одер, когда часть техники переправили на тот берег, переправа подверглась обстрелу противника и затонула. Связь с переправленной техникой была нарушена. Командованием был отдан приказ о необходимости наладить связь с танком, находящимся на другом берегу реки. Мой прадед Федор  нашел лодку и со своим сослуживцем направился выполнять приказ. Напарник  во время переправы утонул, т.к. лодка подверглась обстрелу немецких войск.. Прадед с великим трудом все же добрался до назначенной цели и наладил связь с танком. Впоследствии танк поддержал боевым огнем дальнейшую переправу воинских частей. За проявленный воинский долг прадед был награжден орденом Славы 3 степени.</a:t>
            </a:r>
          </a:p>
          <a:p>
            <a:pPr marL="0" indent="0">
              <a:buNone/>
            </a:pPr>
            <a:r>
              <a:rPr lang="ru-RU" dirty="0"/>
              <a:t>За образцовое выполнение заданий командования его наградили  орденом Отечественной войны 2 степени, орденом Славы 3 степени, орденом Красной звезды, медалью за отвагу, значком отличного связиста и 6-ю благодарностями от  Сталина И.В. Закончил войну в звании старшины.</a:t>
            </a:r>
          </a:p>
          <a:p>
            <a:pPr marL="0" indent="0">
              <a:buNone/>
            </a:pPr>
            <a:r>
              <a:rPr lang="ru-RU" dirty="0"/>
              <a:t>Я не видел своего прадеда, он умер раньше, чем я родился,  но память о нём живёт в сердцах его детей и внуков.</a:t>
            </a:r>
          </a:p>
          <a:p>
            <a:pPr marL="0" indent="0">
              <a:buNone/>
            </a:pPr>
            <a:endParaRPr lang="ru-RU" dirty="0"/>
          </a:p>
        </p:txBody>
      </p:sp>
      <p:pic>
        <p:nvPicPr>
          <p:cNvPr id="4" name="Рисунок 3" descr="IMG_2703.JPG"/>
          <p:cNvPicPr/>
          <p:nvPr/>
        </p:nvPicPr>
        <p:blipFill>
          <a:blip r:embed="rId2" cstate="print"/>
          <a:stretch>
            <a:fillRect/>
          </a:stretch>
        </p:blipFill>
        <p:spPr>
          <a:xfrm>
            <a:off x="6588224" y="3789040"/>
            <a:ext cx="2066990" cy="2636912"/>
          </a:xfrm>
          <a:prstGeom prst="rect">
            <a:avLst/>
          </a:prstGeom>
        </p:spPr>
      </p:pic>
      <p:pic>
        <p:nvPicPr>
          <p:cNvPr id="5" name="Рисунок 4" descr="IMG_2704.JPG"/>
          <p:cNvPicPr/>
          <p:nvPr/>
        </p:nvPicPr>
        <p:blipFill>
          <a:blip r:embed="rId3" cstate="print"/>
          <a:stretch>
            <a:fillRect/>
          </a:stretch>
        </p:blipFill>
        <p:spPr>
          <a:xfrm>
            <a:off x="3131840" y="3789040"/>
            <a:ext cx="3096344" cy="2304311"/>
          </a:xfrm>
          <a:prstGeom prst="rect">
            <a:avLst/>
          </a:prstGeom>
        </p:spPr>
      </p:pic>
      <p:pic>
        <p:nvPicPr>
          <p:cNvPr id="7170" name="Picture 2" descr="Георгиевские ленточки. Обсуждение на LiveInternet - Российский Сервис Онлайн-Дневник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45024"/>
            <a:ext cx="2498043"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9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4294967295"/>
          </p:nvPr>
        </p:nvSpPr>
        <p:spPr>
          <a:xfrm>
            <a:off x="755576" y="764704"/>
            <a:ext cx="7543800" cy="3886200"/>
          </a:xfrm>
        </p:spPr>
        <p:txBody>
          <a:bodyPr>
            <a:noAutofit/>
          </a:bodyPr>
          <a:lstStyle/>
          <a:p>
            <a:pPr marL="0" indent="0">
              <a:buNone/>
            </a:pPr>
            <a:r>
              <a:rPr lang="ru-RU" sz="1200" dirty="0"/>
              <a:t> С каждым годом всё меньше и меньше становится ветеранов, но не забываются их подвиги на фронтах ВОВ, и пока звучит русская речь, будут приходить люди к этим священным для каждого местам, чтобы почтить их героизм  и мужество, их стойкость и терпение.</a:t>
            </a:r>
          </a:p>
          <a:p>
            <a:pPr marL="0" indent="0">
              <a:buNone/>
            </a:pPr>
            <a:r>
              <a:rPr lang="ru-RU" sz="1200" dirty="0"/>
              <a:t>   Я хочу рассказать о моих прабабушке и прадедушке – родителей моей бабушки. Моя прабабушка Балыкова Мария Петровна, мой прадед Козеев Иван Ильич. Он военный, механик – водитель легендарного танка Т – 34. Она его жена, уже мама акушер – гинеколог по специальности.</a:t>
            </a:r>
          </a:p>
          <a:p>
            <a:pPr marL="0" indent="0">
              <a:buNone/>
            </a:pPr>
            <a:r>
              <a:rPr lang="ru-RU" sz="1200" dirty="0"/>
              <a:t>  Моя прабабушка Балыкова Мария Петровна родилась 4 января 1915 года в городе Сасово Рязанской области. Член КПСС с 1945 года. Окончила 7 классов средней школы № 106 (тогда ещё № 20) и Рязанский медицинский политехникум в 1935 году. Получив специальность, акушерка была направлена на работу в Москву. Призвана в Красную армию 23 июня 1941 года рядовой. Балыкова М.П. работала с начала организации Эвакогоспиталя № 302 во </a:t>
            </a:r>
            <a:r>
              <a:rPr lang="en-US" sz="1200" dirty="0"/>
              <a:t>II</a:t>
            </a:r>
            <a:r>
              <a:rPr lang="ru-RU" sz="1200" dirty="0"/>
              <a:t> отделении в качестве старшей медсестры. Отделение, в котором работала моя прабабушка, всё время было в числе передовых. За время своей работы в госпитале она неоднократно получала благодарности от командования госпиталя и от раненных бойцов и командиров. Тогда фронт был недалеко от Москвы, у моей прабабушки был новорождённый ребёнок – моя будущая бабушка, поэтому с передовой она была отправлена в госпиталь, который дислоцировался в городе Сасово 15 июля 1941 года. С этого времени прабабушка работала в ЭГ № 5840 по 27 октября 1945 года в качестве старшей медсестры,  и впоследствии </a:t>
            </a:r>
            <a:r>
              <a:rPr lang="ru-RU" sz="1200" dirty="0" err="1"/>
              <a:t>субординатора</a:t>
            </a:r>
            <a:r>
              <a:rPr lang="ru-RU" sz="1200" dirty="0"/>
              <a:t> отделения, была заместителем секретаря парторганизации личного состава ЭГ. Медицинская служба в ЭГ, где служила прабабушка, была весьма сложная и трудная. Здесь находились </a:t>
            </a:r>
            <a:r>
              <a:rPr lang="ru-RU" sz="1200" dirty="0" err="1"/>
              <a:t>тяжелораненные</a:t>
            </a:r>
            <a:r>
              <a:rPr lang="ru-RU" sz="1200" dirty="0"/>
              <a:t> бойцы. Погрузку и разгрузку раненных с санитарного поезда делали сами медсёстры. А со станции на подводах везли в госпиталь, а заодно приходилось грузить мешки, кровати, матрацы, бельё, медикаменты. Занимались и строевой службой, у прабабушки был значок «Ворошиловский стрелок». К праздникам для раненных давали концерты в которых участвовали выздоравливающие бойцы. Приходилось и хоронить умерших от ран воинов, которых не удалось спасти. Не говоря уж об операциях, где приходилось ассистировать врачу, в перевязках и прочее. За участие в войне награждена медалями «За оборону Москвы», «За победу над фашисткой Германией» и юбилейными медалями.</a:t>
            </a:r>
          </a:p>
        </p:txBody>
      </p:sp>
      <p:pic>
        <p:nvPicPr>
          <p:cNvPr id="8194" name="Picture 2" descr="Материалы за Май 2014 года &quot; Страница 51 &quot; Крымский Вект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906947"/>
            <a:ext cx="7119258" cy="225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2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4294967295"/>
          </p:nvPr>
        </p:nvSpPr>
        <p:spPr>
          <a:xfrm>
            <a:off x="827584" y="1484784"/>
            <a:ext cx="7543800" cy="3886200"/>
          </a:xfrm>
        </p:spPr>
        <p:txBody>
          <a:bodyPr>
            <a:noAutofit/>
          </a:bodyPr>
          <a:lstStyle/>
          <a:p>
            <a:pPr marL="0" indent="0">
              <a:buNone/>
            </a:pPr>
            <a:r>
              <a:rPr lang="ru-RU" sz="1200" dirty="0"/>
              <a:t>Мой прадед Козеев Иван Ильич (инвалид ВОВ </a:t>
            </a:r>
            <a:r>
              <a:rPr lang="en-US" sz="1200" dirty="0"/>
              <a:t>I</a:t>
            </a:r>
            <a:r>
              <a:rPr lang="ru-RU" sz="1200" dirty="0"/>
              <a:t> гр.) родился 9 марта 1915года в с. </a:t>
            </a:r>
            <a:r>
              <a:rPr lang="ru-RU" sz="1200" dirty="0" err="1"/>
              <a:t>Лобано</a:t>
            </a:r>
            <a:r>
              <a:rPr lang="ru-RU" sz="1200" dirty="0"/>
              <a:t> – выселки Михайловского района, Рязанской области. После окончания 7 классов поступил в авто техникум в городе Москве. И окончил его в 1933 году по специальности слесарь. Затем Казанский </a:t>
            </a:r>
            <a:r>
              <a:rPr lang="ru-RU" sz="1200" dirty="0" err="1"/>
              <a:t>военно</a:t>
            </a:r>
            <a:r>
              <a:rPr lang="ru-RU" sz="1200" dirty="0"/>
              <a:t> – индустриальный техникум. Член КПСС с 1942 года. Призван в ряды Красной армии 16 октября 1936 в отдельной танковой б – он Московской Пролетарской дивизии механиком – водителем танка Т – 34 в звании ст. сержант. Затем Финская компания где он служит в 15 запасном танковом полку старшим инструктором по танкам. С ноября 1941 по июнь 1942 года – 229 отдельный танковый батальон, старший механик – водитель танка Т – 34. Мой прадед участник парада на красной площади 7 ноября 1941 года. Сразу после парада они отправились получать новые машины, чтобы участвовать в битве за Москву, но на подступах к Туле приняли бой с танками Гудериана, где наши танки показали своё превосходство. С июня 1942 года по апрель 1943 года в составе 66 танковой бригады  был направлен на Воронежский фронт. Это было тяжёлое время, прадед вспоминал, что после одного боя на танке он насчитал 54 вмятины от немецких снарядов. Задача бригады состояла в том, что бы не дать возможности немецкому командованию снять часть своих войск с этого участка фронта и направить их на Сталинградское направление. В апреле 1943 года в составе 22 запасного танкового полка, а затем 20 танкового полка переброшен на </a:t>
            </a:r>
            <a:r>
              <a:rPr lang="ru-RU" sz="1200" dirty="0" err="1"/>
              <a:t>Юго</a:t>
            </a:r>
            <a:r>
              <a:rPr lang="ru-RU" sz="1200" dirty="0"/>
              <a:t> – Западный (Сталинградский фронт). План </a:t>
            </a:r>
            <a:r>
              <a:rPr lang="ru-RU" sz="1200" dirty="0" err="1"/>
              <a:t>стратегич</a:t>
            </a:r>
            <a:r>
              <a:rPr lang="ru-RU" sz="1200" dirty="0"/>
              <a:t>. операции заключался в следующем: Юго-Зап. фронт получил задачу нанести гл. удар </a:t>
            </a:r>
            <a:r>
              <a:rPr lang="ru-RU" sz="1200" dirty="0" err="1"/>
              <a:t>сплацдарма</a:t>
            </a:r>
            <a:r>
              <a:rPr lang="ru-RU" sz="1200" dirty="0"/>
              <a:t> юго-западнее Серафимовича, разгромить войска 3-й </a:t>
            </a:r>
            <a:r>
              <a:rPr lang="ru-RU" sz="1200" dirty="0" err="1"/>
              <a:t>рум</a:t>
            </a:r>
            <a:r>
              <a:rPr lang="ru-RU" sz="1200" dirty="0"/>
              <a:t>. армии и, развивая наступление на Калач, на 3-й день соединиться с войсками Сталинградского фронта, наносившими встречный удар из р-</a:t>
            </a:r>
            <a:r>
              <a:rPr lang="ru-RU" sz="1200" dirty="0" err="1"/>
              <a:t>наСарпинских</a:t>
            </a:r>
            <a:r>
              <a:rPr lang="ru-RU" sz="1200" dirty="0"/>
              <a:t> озер на С.-З. в направлении на Советский. Одновременно Юго-Зап. фронт должен был </a:t>
            </a:r>
            <a:r>
              <a:rPr lang="ru-RU" sz="1200" dirty="0" err="1"/>
              <a:t>частьюсил</a:t>
            </a:r>
            <a:r>
              <a:rPr lang="ru-RU" sz="1200" dirty="0"/>
              <a:t> нанести удары на Ю. и Ю.-З., а Сталинградский фронт - на Ю.-З. с целью создания внеш. </a:t>
            </a:r>
            <a:r>
              <a:rPr lang="ru-RU" sz="1200" dirty="0" err="1"/>
              <a:t>фронтаокружения</a:t>
            </a:r>
            <a:r>
              <a:rPr lang="ru-RU" sz="1200" dirty="0"/>
              <a:t>. Донской фронт получил задачу окружить и уничтожить противника в малой излучине </a:t>
            </a:r>
            <a:r>
              <a:rPr lang="ru-RU" sz="1200" dirty="0" err="1"/>
              <a:t>Дона,содействуя</a:t>
            </a:r>
            <a:r>
              <a:rPr lang="ru-RU" sz="1200" dirty="0"/>
              <a:t> тем самым Юго-Зап. фронту в выполнении </a:t>
            </a:r>
            <a:r>
              <a:rPr lang="ru-RU" sz="1200" dirty="0" err="1"/>
              <a:t>осн</a:t>
            </a:r>
            <a:r>
              <a:rPr lang="ru-RU" sz="1200" dirty="0"/>
              <a:t>. задачи,  к уничтожению противника,  окруженного в районе Сталинграда. За успешное провидение операции Козеев Иван Ильич награждён орденом ВОВ </a:t>
            </a:r>
            <a:r>
              <a:rPr lang="en-US" sz="1200" dirty="0"/>
              <a:t>I</a:t>
            </a:r>
            <a:r>
              <a:rPr lang="ru-RU" sz="1200" dirty="0"/>
              <a:t> степени. За тем был Крымский фронт, переправа через Керченский пролив, где прадед чуть не погиб. Госпиталь, снова фронт, затем подготовка к знаменитому танковому сражению у Покровки на Курской дуге. И снова тяжелейшая контузия. После госпиталя прадед был направлен в 7 запасную стрелковою Горьковскую дивизию стрелком, а затем зав. столовой. Капитуляцию Германии встретил в госпитале. Награждён орденом ВОВ </a:t>
            </a:r>
            <a:r>
              <a:rPr lang="en-US" sz="1200" dirty="0"/>
              <a:t>I </a:t>
            </a:r>
            <a:r>
              <a:rPr lang="ru-RU" sz="1200" dirty="0"/>
              <a:t>степени, медалями «За Сталинградскую битву», «За победу над Германией» и другие.</a:t>
            </a:r>
          </a:p>
          <a:p>
            <a:endParaRPr lang="ru-RU" sz="1200" dirty="0"/>
          </a:p>
        </p:txBody>
      </p:sp>
    </p:spTree>
    <p:extLst>
      <p:ext uri="{BB962C8B-B14F-4D97-AF65-F5344CB8AC3E}">
        <p14:creationId xmlns:p14="http://schemas.microsoft.com/office/powerpoint/2010/main" val="720387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118</TotalTime>
  <Words>1988</Words>
  <Application>Microsoft Office PowerPoint</Application>
  <PresentationFormat>Экран (4:3)</PresentationFormat>
  <Paragraphs>65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NewsPrint</vt:lpstr>
      <vt:lpstr>О героях былых времён…</vt:lpstr>
      <vt:lpstr>Погляди на моих бойцов, Целый свет помнит их в лицо. Вот застыл батальон в строю, Снова старых друзей узнаю.</vt:lpstr>
      <vt:lpstr>Хоть им нет двадцати пяти, Трудный путь им пришлось пройти. Это те, кто в штыки Поднимался, как один, Те, кто брал Берлин. </vt:lpstr>
      <vt:lpstr>Нет в России семьи такой, Где б не памятен был свой герой, И глаза молодых солдат С фотографий увядших глядят.</vt:lpstr>
      <vt:lpstr>Этот взгляд, словно высший суд, Для ребят, что сейчас растут. И мальчишкам нельзя Ни солгать, ни обмануть, Ни с пути свернуть.  </vt:lpstr>
      <vt:lpstr>Спасибо деду за победу!</vt:lpstr>
      <vt:lpstr>Презентация PowerPoint</vt:lpstr>
      <vt:lpstr>Презентация PowerPoint</vt:lpstr>
      <vt:lpstr>Презентация PowerPoint</vt:lpstr>
      <vt:lpstr>Презентация PowerPoint</vt:lpstr>
      <vt:lpstr>МОЯ БАБУШКА – ВЕТЕРАН ТРУДА И  ТРУЖЕННИК ТЫЛА. </vt:lpstr>
      <vt:lpstr>Презентация PowerPoint</vt:lpstr>
      <vt:lpstr>Презентация PowerPoint</vt:lpstr>
      <vt:lpstr>Презентация PowerPoint</vt:lpstr>
      <vt:lpstr>Презентация PowerPoint</vt:lpstr>
      <vt:lpstr>От героев былых времен не осталось порой имен. Те, кто приняли смертный бой, стали просто землей и травой. Только грозная доблесть их поселилась в сердцах живых. Этот вечный огонь нам завещан и одним. Мы в груди храним</vt:lpstr>
      <vt:lpstr>  В презентации были использованы материалы:  Документальные фото времён ВОВ Текст песни из х/ф «Офицеры» - От героев былых времён В. Златоусовский Кадры из х/ф «Офицеры» киностудия имени М. Горького 1971г., режиссёр – В. Рогов А так же фото из домашних архивов семей Д/С №11 Мы благодарим наших родителей подготовительной группы №2 за оказанную помощь в сборе информации о ветеранах ВОВ.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героях былых времён…</dc:title>
  <dc:creator>1</dc:creator>
  <cp:lastModifiedBy>1</cp:lastModifiedBy>
  <cp:revision>14</cp:revision>
  <dcterms:created xsi:type="dcterms:W3CDTF">2015-02-08T16:06:55Z</dcterms:created>
  <dcterms:modified xsi:type="dcterms:W3CDTF">2015-02-12T16:50:07Z</dcterms:modified>
</cp:coreProperties>
</file>